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80" r:id="rId4"/>
    <p:sldId id="285" r:id="rId5"/>
    <p:sldId id="282" r:id="rId6"/>
    <p:sldId id="258" r:id="rId7"/>
    <p:sldId id="286" r:id="rId8"/>
    <p:sldId id="259" r:id="rId9"/>
    <p:sldId id="275" r:id="rId10"/>
    <p:sldId id="260" r:id="rId11"/>
    <p:sldId id="277" r:id="rId12"/>
    <p:sldId id="276" r:id="rId13"/>
    <p:sldId id="278" r:id="rId14"/>
    <p:sldId id="279" r:id="rId15"/>
    <p:sldId id="261" r:id="rId16"/>
    <p:sldId id="262" r:id="rId17"/>
    <p:sldId id="263" r:id="rId18"/>
    <p:sldId id="284" r:id="rId19"/>
    <p:sldId id="283" r:id="rId20"/>
    <p:sldId id="264" r:id="rId21"/>
    <p:sldId id="287" r:id="rId22"/>
  </p:sldIdLst>
  <p:sldSz cx="12192000" cy="6858000"/>
  <p:notesSz cx="6858000" cy="9144000"/>
  <p:embeddedFontLs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Lora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02" autoAdjust="0"/>
  </p:normalViewPr>
  <p:slideViewPr>
    <p:cSldViewPr snapToGrid="0" snapToObjects="1">
      <p:cViewPr varScale="1">
        <p:scale>
          <a:sx n="64" d="100"/>
          <a:sy n="64" d="100"/>
        </p:scale>
        <p:origin x="-72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3C67E-B41A-4871-9C82-AAA23C8F13C3}" type="datetimeFigureOut">
              <a:rPr lang="pt-BR" smtClean="0"/>
              <a:pPr/>
              <a:t>30/09/2026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B58A5-4443-412E-8E43-7489AFD5F3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65081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Resolução 010/2007 CEG/CONSEPE/UFAM (homologada pela Resolução 032/2007 CONSEPE) que aprova a proposta do curso nas instâncias superiores da </a:t>
            </a:r>
            <a:r>
              <a:rPr lang="pt-BR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UFAM </a:t>
            </a:r>
            <a:r>
              <a:rPr lang="pt-BR"/>
              <a:t/>
            </a:r>
            <a:br>
              <a:rPr lang="pt-BR"/>
            </a:b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B58A5-4443-412E-8E43-7489AFD5F32D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00021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B58A5-4443-412E-8E43-7489AFD5F32D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70978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B58A5-4443-412E-8E43-7489AFD5F32D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81225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649092"/>
            <a:ext cx="10668000" cy="4762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1732657"/>
            <a:ext cx="4448175" cy="352425"/>
          </a:xfrm>
          <a:prstGeom prst="roundRect">
            <a:avLst>
              <a:gd name="adj" fmla="val 10810"/>
            </a:avLst>
          </a:prstGeom>
          <a:solidFill>
            <a:srgbClr val="C056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4649092"/>
            <a:ext cx="106680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911030"/>
            <a:ext cx="238125" cy="190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2313682"/>
            <a:ext cx="10564761" cy="1102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sz="3600" b="1" i="0" u="none" dirty="0">
                <a:latin typeface="Lora"/>
              </a:rPr>
              <a:t>O </a:t>
            </a:r>
            <a:r>
              <a:rPr sz="3600" b="1" i="0" u="none" dirty="0" err="1">
                <a:latin typeface="Lora"/>
              </a:rPr>
              <a:t>Processo</a:t>
            </a:r>
            <a:r>
              <a:rPr sz="3600" b="1" i="0" u="none" dirty="0">
                <a:latin typeface="Lora"/>
              </a:rPr>
              <a:t> de </a:t>
            </a:r>
            <a:r>
              <a:rPr sz="3600" b="1" i="0" u="none" dirty="0" err="1">
                <a:latin typeface="Lora"/>
              </a:rPr>
              <a:t>Autoavaliação</a:t>
            </a:r>
            <a:r>
              <a:rPr sz="3600" b="1" i="0" u="none" dirty="0">
                <a:latin typeface="Lora"/>
              </a:rPr>
              <a:t> </a:t>
            </a:r>
            <a:endParaRPr lang="pt-BR" sz="3600" b="1" i="0" u="none" dirty="0">
              <a:latin typeface="Lora"/>
            </a:endParaRPr>
          </a:p>
          <a:p>
            <a:pPr algn="ctr">
              <a:lnSpc>
                <a:spcPts val="4320"/>
              </a:lnSpc>
            </a:pPr>
            <a:r>
              <a:rPr sz="3600" b="1" i="0" u="none" dirty="0">
                <a:latin typeface="Lora"/>
              </a:rPr>
              <a:t>no </a:t>
            </a:r>
            <a:r>
              <a:rPr sz="3600" b="1" i="0" u="none" dirty="0" err="1">
                <a:latin typeface="Lora"/>
              </a:rPr>
              <a:t>Curso</a:t>
            </a:r>
            <a:r>
              <a:rPr sz="3600" b="1" i="0" u="none" dirty="0">
                <a:latin typeface="Lora"/>
              </a:rPr>
              <a:t> Formação de </a:t>
            </a:r>
            <a:r>
              <a:rPr sz="3600" b="1" i="0" u="none" dirty="0" err="1">
                <a:latin typeface="Lora"/>
              </a:rPr>
              <a:t>Professores</a:t>
            </a:r>
            <a:r>
              <a:rPr sz="3600" b="1" i="0" u="none" dirty="0">
                <a:latin typeface="Lora"/>
              </a:rPr>
              <a:t> </a:t>
            </a:r>
            <a:r>
              <a:rPr sz="3600" b="1" i="0" u="none" dirty="0" err="1">
                <a:latin typeface="Lora"/>
              </a:rPr>
              <a:t>Indígenas</a:t>
            </a:r>
            <a:endParaRPr sz="3600" b="1" i="0" u="none" dirty="0">
              <a:latin typeface="Lor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9858" y="3841849"/>
            <a:ext cx="82867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 dirty="0" err="1">
                <a:latin typeface="Plus Jakarta Sans"/>
              </a:rPr>
              <a:t>Trajetória</a:t>
            </a:r>
            <a:r>
              <a:rPr sz="1650" b="0" i="0" u="none" dirty="0">
                <a:latin typeface="Plus Jakarta Sans"/>
              </a:rPr>
              <a:t>, </a:t>
            </a:r>
            <a:r>
              <a:rPr sz="1650" b="0" i="0" u="none" dirty="0" err="1">
                <a:latin typeface="Plus Jakarta Sans"/>
              </a:rPr>
              <a:t>escolhas</a:t>
            </a:r>
            <a:r>
              <a:rPr sz="1650" b="0" i="0" u="none" dirty="0">
                <a:latin typeface="Plus Jakarta Sans"/>
              </a:rPr>
              <a:t> </a:t>
            </a:r>
            <a:r>
              <a:rPr sz="1650" b="0" i="0" u="none" dirty="0" err="1">
                <a:latin typeface="Plus Jakarta Sans"/>
              </a:rPr>
              <a:t>metodológicas</a:t>
            </a:r>
            <a:r>
              <a:rPr sz="1650" b="0" i="0" u="none" dirty="0">
                <a:latin typeface="Plus Jakarta Sans"/>
              </a:rPr>
              <a:t> e </a:t>
            </a:r>
            <a:r>
              <a:rPr sz="1650" b="0" i="0" u="none" dirty="0" err="1">
                <a:latin typeface="Plus Jakarta Sans"/>
              </a:rPr>
              <a:t>reconstrução</a:t>
            </a:r>
            <a:r>
              <a:rPr sz="1650" b="0" i="0" u="none" dirty="0">
                <a:latin typeface="Plus Jakarta Sans"/>
              </a:rPr>
              <a:t> </a:t>
            </a:r>
            <a:r>
              <a:rPr sz="1650" b="0" i="0" u="none" dirty="0" err="1">
                <a:latin typeface="Plus Jakarta Sans"/>
              </a:rPr>
              <a:t>contínua</a:t>
            </a:r>
            <a:r>
              <a:rPr sz="1650" b="0" i="0" u="none" dirty="0">
                <a:latin typeface="Plus Jakarta Sans"/>
              </a:rPr>
              <a:t> no </a:t>
            </a:r>
            <a:r>
              <a:rPr sz="1650" b="0" i="0" u="none" dirty="0" err="1">
                <a:latin typeface="Plus Jakarta Sans"/>
              </a:rPr>
              <a:t>acompanhamento</a:t>
            </a:r>
            <a:r>
              <a:rPr sz="1650" b="0" i="0" u="none" dirty="0">
                <a:latin typeface="Plus Jakarta Sans"/>
              </a:rPr>
              <a:t> da </a:t>
            </a:r>
            <a:r>
              <a:rPr sz="1650" b="0" i="0" u="none" dirty="0" err="1">
                <a:latin typeface="Plus Jakarta Sans"/>
              </a:rPr>
              <a:t>licenciatura</a:t>
            </a:r>
            <a:r>
              <a:rPr sz="1650" b="0" i="0" u="none" dirty="0">
                <a:latin typeface="Plus Jakarta Sans"/>
              </a:rPr>
              <a:t> intercultural no Amazonas.</a:t>
            </a:r>
          </a:p>
        </p:txBody>
      </p:sp>
      <p:sp useBgFill="1">
        <p:nvSpPr>
          <p:cNvPr id="9" name="TextBox 8"/>
          <p:cNvSpPr txBox="1"/>
          <p:nvPr/>
        </p:nvSpPr>
        <p:spPr>
          <a:xfrm>
            <a:off x="914400" y="793552"/>
            <a:ext cx="4114800" cy="61555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r>
              <a:rPr lang="pt-BR" sz="2000" b="1" dirty="0">
                <a:solidFill>
                  <a:srgbClr val="C05621"/>
                </a:solidFill>
                <a:latin typeface="Plus Jakarta Sans"/>
              </a:rPr>
              <a:t>SEMINÁRIO INTEGRADOR </a:t>
            </a:r>
          </a:p>
          <a:p>
            <a:r>
              <a:rPr lang="pt-BR" sz="2000" b="1" dirty="0">
                <a:solidFill>
                  <a:srgbClr val="C05621"/>
                </a:solidFill>
                <a:latin typeface="Plus Jakarta Sans"/>
              </a:rPr>
              <a:t>PROEG </a:t>
            </a:r>
            <a:r>
              <a:rPr lang="pt-BR" sz="2000" b="1" i="0" u="none" dirty="0">
                <a:latin typeface="Plus Jakarta Sans"/>
              </a:rPr>
              <a:t>•</a:t>
            </a:r>
            <a:r>
              <a:rPr sz="2000" b="1" i="0" u="none" dirty="0">
                <a:latin typeface="Plus Jakarta Sans"/>
              </a:rPr>
              <a:t> </a:t>
            </a:r>
            <a:r>
              <a:rPr sz="2000" b="1" i="0" u="none" dirty="0">
                <a:solidFill>
                  <a:schemeClr val="accent6">
                    <a:lumMod val="50000"/>
                  </a:schemeClr>
                </a:solidFill>
                <a:latin typeface="Plus Jakarta Sans"/>
              </a:rPr>
              <a:t>30 SET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5375" y="4887217"/>
            <a:ext cx="3474477" cy="6924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500" b="0" i="0" u="none" dirty="0">
                <a:latin typeface="Plus Jakarta Sans"/>
              </a:rPr>
              <a:t>Ana Carolina Ferreira Alves</a:t>
            </a:r>
          </a:p>
          <a:p>
            <a:pPr algn="l"/>
            <a:r>
              <a:rPr lang="pt-BR" sz="1500" dirty="0">
                <a:latin typeface="Plus Jakarta Sans"/>
              </a:rPr>
              <a:t>Departamento de Educação Escolar Indígena</a:t>
            </a:r>
          </a:p>
          <a:p>
            <a:pPr algn="l"/>
            <a:r>
              <a:rPr lang="pt-BR" sz="1500" b="0" i="0" u="none" dirty="0">
                <a:latin typeface="Plus Jakarta Sans"/>
              </a:rPr>
              <a:t>Faculdade de Educação</a:t>
            </a:r>
            <a:endParaRPr sz="1500" b="0" i="0" u="none" dirty="0">
              <a:latin typeface="Plus Jakarta Sans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xmlns="" id="{1919FBCB-A49A-9625-943D-D39A9D192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7208" y="-20901"/>
            <a:ext cx="2204959" cy="2204959"/>
          </a:xfrm>
          <a:prstGeom prst="rect">
            <a:avLst/>
          </a:prstGeom>
        </p:spPr>
      </p:pic>
      <p:pic>
        <p:nvPicPr>
          <p:cNvPr id="19" name="Imagem 18" descr="LOGO">
            <a:extLst>
              <a:ext uri="{FF2B5EF4-FFF2-40B4-BE49-F238E27FC236}">
                <a16:creationId xmlns:a16="http://schemas.microsoft.com/office/drawing/2014/main" xmlns="" id="{6F448E34-C5E1-4C6D-4C50-2151B6EAB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9747" y="392001"/>
            <a:ext cx="1389078" cy="1317368"/>
          </a:xfrm>
          <a:prstGeom prst="rect">
            <a:avLst/>
          </a:prstGeom>
        </p:spPr>
      </p:pic>
      <p:pic>
        <p:nvPicPr>
          <p:cNvPr id="24" name="Imagem 23" descr="Edoc - Repositorio Administrativo UFAM: Logo Ufam">
            <a:extLst>
              <a:ext uri="{FF2B5EF4-FFF2-40B4-BE49-F238E27FC236}">
                <a16:creationId xmlns:a16="http://schemas.microsoft.com/office/drawing/2014/main" xmlns="" id="{0322A7EA-5CD0-294C-2803-D157B42147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8320" y="242716"/>
            <a:ext cx="1120657" cy="14594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757362"/>
            <a:ext cx="10763250" cy="1390650"/>
          </a:xfrm>
          <a:prstGeom prst="roundRect">
            <a:avLst>
              <a:gd name="adj" fmla="val 5479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599" y="3300412"/>
            <a:ext cx="10763249" cy="1390650"/>
          </a:xfrm>
          <a:prstGeom prst="roundRect">
            <a:avLst>
              <a:gd name="adj" fmla="val 5479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843462"/>
            <a:ext cx="10763250" cy="1133475"/>
          </a:xfrm>
          <a:prstGeom prst="roundRect">
            <a:avLst>
              <a:gd name="adj" fmla="val 6722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1. CONTEXTUALIZAÇÃO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14375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B2A22"/>
                </a:solidFill>
                <a:latin typeface="Lora"/>
              </a:rPr>
              <a:t>Origem e Trajetória do Curso FPI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1928812"/>
            <a:ext cx="275556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Luta e </a:t>
            </a:r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Inauguração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(2008)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49" y="2287389"/>
            <a:ext cx="10251973" cy="5129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>
                <a:solidFill>
                  <a:srgbClr val="4A5550"/>
                </a:solidFill>
                <a:latin typeface="Plus Jakarta Sans"/>
              </a:rPr>
              <a:t>Conquista do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movimento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indígena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.</a:t>
            </a:r>
          </a:p>
          <a:p>
            <a:pPr algn="l">
              <a:lnSpc>
                <a:spcPts val="202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I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niciado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com a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Turma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Mura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 e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expandindo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para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Sateré-Mawé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e Munduruku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em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2011.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50" y="3471862"/>
            <a:ext cx="375314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Territórios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Etnoeducacionais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(2013)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150" y="3834962"/>
            <a:ext cx="10251972" cy="5129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Adoção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do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Decreto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6.861/2009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 dos Territórios Etnoeducacionais (</a:t>
            </a:r>
            <a:r>
              <a:rPr lang="pt-BR" b="0" i="0" u="none" dirty="0" err="1">
                <a:solidFill>
                  <a:srgbClr val="4A5550"/>
                </a:solidFill>
                <a:latin typeface="Plus Jakarta Sans"/>
              </a:rPr>
              <a:t>TEEs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)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endParaRPr lang="pt-BR" b="0" i="0" u="none" dirty="0">
              <a:solidFill>
                <a:srgbClr val="4A5550"/>
              </a:solidFill>
              <a:latin typeface="Plus Jakarta Sans"/>
            </a:endParaRPr>
          </a:p>
          <a:p>
            <a:pPr algn="l">
              <a:lnSpc>
                <a:spcPts val="202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T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urmas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multiétnicas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 e multilíngues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: 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Médio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Solimões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, 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Alto 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Rio Negro, Madeira-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Manicoré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e Purus-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Lábrea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5014912"/>
            <a:ext cx="763170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Atuação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nos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Municípios-Pólo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e Manaus</a:t>
            </a:r>
            <a:r>
              <a:rPr lang="pt-BR" sz="2000" b="1" i="0" u="none" dirty="0">
                <a:solidFill>
                  <a:srgbClr val="1B2A22"/>
                </a:solidFill>
                <a:latin typeface="Plus Jakarta Sans"/>
              </a:rPr>
              <a:t> (FAEXP, Campus UFAM Manaus)</a:t>
            </a:r>
            <a:endParaRPr sz="200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9149" y="5375750"/>
            <a:ext cx="9966837" cy="5129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Descentralização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via PROLIND/MEC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.</a:t>
            </a:r>
          </a:p>
          <a:p>
            <a:pPr algn="l">
              <a:lnSpc>
                <a:spcPts val="202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E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m 2024,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abertura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da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Turma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Baixo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Amazonas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, primeira turma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no Campus Manaus.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52E3BEF6-3A66-53FC-3BC2-F72DB1D87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999E8D4-8153-F6DE-3B5E-98B5B8C3E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C958D2-A627-CDFE-8F2D-59FC6104EFAA}"/>
              </a:ext>
            </a:extLst>
          </p:cNvPr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1. CONTEXTUALIZAÇÃO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FCB24F9-FB84-DB9A-8E66-89A042CF7046}"/>
              </a:ext>
            </a:extLst>
          </p:cNvPr>
          <p:cNvSpPr txBox="1"/>
          <p:nvPr/>
        </p:nvSpPr>
        <p:spPr>
          <a:xfrm>
            <a:off x="609600" y="714375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B2A22"/>
                </a:solidFill>
                <a:latin typeface="Lora"/>
              </a:rPr>
              <a:t>Origem e Trajetória do Curso FPI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1AB86AE9-2F61-7CE3-19D2-22A43CB67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0" y="1502931"/>
            <a:ext cx="6995401" cy="4892958"/>
          </a:xfrm>
          <a:prstGeom prst="rect">
            <a:avLst/>
          </a:prstGeom>
        </p:spPr>
      </p:pic>
      <p:sp>
        <p:nvSpPr>
          <p:cNvPr id="16" name="TextBox 7">
            <a:extLst>
              <a:ext uri="{FF2B5EF4-FFF2-40B4-BE49-F238E27FC236}">
                <a16:creationId xmlns:a16="http://schemas.microsoft.com/office/drawing/2014/main" xmlns="" id="{61EC1608-4437-A96A-F1DE-553A0CE0BEE1}"/>
              </a:ext>
            </a:extLst>
          </p:cNvPr>
          <p:cNvSpPr txBox="1"/>
          <p:nvPr/>
        </p:nvSpPr>
        <p:spPr>
          <a:xfrm>
            <a:off x="5068611" y="6471394"/>
            <a:ext cx="1572418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500" dirty="0">
                <a:solidFill>
                  <a:srgbClr val="1B2A22"/>
                </a:solidFill>
                <a:latin typeface="Plus Jakarta Sans"/>
              </a:rPr>
              <a:t>Fonte: PPC do Curso</a:t>
            </a:r>
            <a:endParaRPr sz="1500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xmlns="" id="{135ADB99-DBD8-A9DB-1B67-565C7AF6E1ED}"/>
              </a:ext>
            </a:extLst>
          </p:cNvPr>
          <p:cNvSpPr txBox="1"/>
          <p:nvPr/>
        </p:nvSpPr>
        <p:spPr>
          <a:xfrm>
            <a:off x="3883502" y="1196751"/>
            <a:ext cx="3477170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500" dirty="0">
                <a:solidFill>
                  <a:srgbClr val="1B2A22"/>
                </a:solidFill>
                <a:latin typeface="Plus Jakarta Sans"/>
              </a:rPr>
              <a:t>Mapa 01 – Turmas atendidas por município.</a:t>
            </a:r>
            <a:endParaRPr sz="1500" i="0" u="none" dirty="0">
              <a:solidFill>
                <a:srgbClr val="1B2A22"/>
              </a:solidFill>
              <a:latin typeface="Plus Jakarta Sans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xmlns="" id="{F4EAE746-F259-31D0-5151-E8289ABAD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8733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B11CEC1-A512-075E-ED53-EBF5614AA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A61B793-78AF-A427-AF34-3BEB944D2849}"/>
              </a:ext>
            </a:extLst>
          </p:cNvPr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1. CONTEXTUALIZAÇÃO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3BC78A6-AADA-4612-7981-A159B8879C80}"/>
              </a:ext>
            </a:extLst>
          </p:cNvPr>
          <p:cNvSpPr txBox="1"/>
          <p:nvPr/>
        </p:nvSpPr>
        <p:spPr>
          <a:xfrm>
            <a:off x="609600" y="714375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B2A22"/>
                </a:solidFill>
                <a:latin typeface="Lora"/>
              </a:rPr>
              <a:t>Origem e Trajetória do Curso FPI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xmlns="" id="{D4F420C9-027B-17ED-BEF5-8ACB2E199EE0}"/>
              </a:ext>
            </a:extLst>
          </p:cNvPr>
          <p:cNvSpPr txBox="1"/>
          <p:nvPr/>
        </p:nvSpPr>
        <p:spPr>
          <a:xfrm>
            <a:off x="5068611" y="6471394"/>
            <a:ext cx="1572418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500" dirty="0">
                <a:solidFill>
                  <a:srgbClr val="1B2A22"/>
                </a:solidFill>
                <a:latin typeface="Plus Jakarta Sans"/>
              </a:rPr>
              <a:t>Fonte: PPC do Curso</a:t>
            </a:r>
            <a:endParaRPr sz="1500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xmlns="" id="{822EC21F-1C49-74F8-477E-FED7EBCE287D}"/>
              </a:ext>
            </a:extLst>
          </p:cNvPr>
          <p:cNvSpPr txBox="1"/>
          <p:nvPr/>
        </p:nvSpPr>
        <p:spPr>
          <a:xfrm>
            <a:off x="3602340" y="1196751"/>
            <a:ext cx="4669420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500" dirty="0">
                <a:solidFill>
                  <a:srgbClr val="1B2A22"/>
                </a:solidFill>
                <a:latin typeface="Plus Jakarta Sans"/>
              </a:rPr>
              <a:t>Mapa 02 – Turmas atendidas por Território Etnoeducacional.</a:t>
            </a:r>
            <a:endParaRPr sz="1500" i="0" u="none" dirty="0">
              <a:solidFill>
                <a:srgbClr val="1B2A22"/>
              </a:solidFill>
              <a:latin typeface="Plus Jakarta Sans"/>
            </a:endParaRP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xmlns="" id="{0D9E61D9-7363-20C2-0B26-47FF80A9E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A3F91FCB-5BD0-BC81-AD49-5E8245A18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322" y="1427583"/>
            <a:ext cx="7133788" cy="504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9137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A97F0E2-BB37-C4E8-87F0-79FFB6C58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47567C2-5C93-1113-3E9A-DB768A37A795}"/>
              </a:ext>
            </a:extLst>
          </p:cNvPr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1. CONTEXTUALIZAÇÃO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F4169DA-A59C-A334-EAFD-EC64E472F3E5}"/>
              </a:ext>
            </a:extLst>
          </p:cNvPr>
          <p:cNvSpPr txBox="1"/>
          <p:nvPr/>
        </p:nvSpPr>
        <p:spPr>
          <a:xfrm>
            <a:off x="609600" y="714375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B2A22"/>
                </a:solidFill>
                <a:latin typeface="Lora"/>
              </a:rPr>
              <a:t>Origem e Trajetória do Curso FPI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xmlns="" id="{2DAFE068-F27A-1FD7-2B59-FD9A0D7F444C}"/>
              </a:ext>
            </a:extLst>
          </p:cNvPr>
          <p:cNvSpPr txBox="1"/>
          <p:nvPr/>
        </p:nvSpPr>
        <p:spPr>
          <a:xfrm>
            <a:off x="9091971" y="6478975"/>
            <a:ext cx="1572418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500" dirty="0">
                <a:solidFill>
                  <a:srgbClr val="1B2A22"/>
                </a:solidFill>
                <a:latin typeface="Plus Jakarta Sans"/>
              </a:rPr>
              <a:t>Fonte: PPC do Curso</a:t>
            </a:r>
            <a:endParaRPr sz="1500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xmlns="" id="{95CBF54A-E224-2493-15F9-56936E8A4DBB}"/>
              </a:ext>
            </a:extLst>
          </p:cNvPr>
          <p:cNvSpPr txBox="1"/>
          <p:nvPr/>
        </p:nvSpPr>
        <p:spPr>
          <a:xfrm>
            <a:off x="4029376" y="1196751"/>
            <a:ext cx="3855992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500" dirty="0">
                <a:solidFill>
                  <a:srgbClr val="1B2A22"/>
                </a:solidFill>
                <a:latin typeface="Plus Jakarta Sans"/>
              </a:rPr>
              <a:t>Quadro 01 – Quantitativos das Turmas Atendidas.</a:t>
            </a:r>
            <a:endParaRPr sz="1500" i="0" u="none" dirty="0">
              <a:solidFill>
                <a:srgbClr val="1B2A22"/>
              </a:solidFill>
              <a:latin typeface="Plus Jakarta San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7A1ABE1F-3B52-5CC2-6797-8EFCD3A69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148" y="1427583"/>
            <a:ext cx="5349704" cy="516680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722E55A6-DFF0-FD17-6826-2C7FDD310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8894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76250" y="2449016"/>
            <a:ext cx="3505200" cy="3760378"/>
          </a:xfrm>
          <a:prstGeom prst="roundRect">
            <a:avLst>
              <a:gd name="adj" fmla="val 3858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424112"/>
            <a:ext cx="3505200" cy="3760378"/>
          </a:xfrm>
          <a:prstGeom prst="roundRect">
            <a:avLst>
              <a:gd name="adj" fmla="val 3858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974247" y="2158854"/>
            <a:ext cx="3505200" cy="3760378"/>
          </a:xfrm>
          <a:prstGeom prst="roundRect">
            <a:avLst>
              <a:gd name="adj" fmla="val 3858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90812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690812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800" y="2690812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25" y="2814637"/>
            <a:ext cx="209550" cy="2095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1537" y="2814637"/>
            <a:ext cx="238125" cy="2095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9625" y="2814637"/>
            <a:ext cx="209550" cy="209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1. CONTEXTUALIZAÇÃO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14375"/>
            <a:ext cx="551093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Estrutura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Pedagógica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&amp;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Alternância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3338512"/>
            <a:ext cx="258679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2000" b="1" i="0" u="none" dirty="0">
                <a:solidFill>
                  <a:srgbClr val="1B2A22"/>
                </a:solidFill>
                <a:latin typeface="Plus Jakarta Sans"/>
              </a:rPr>
              <a:t>Estrutura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de </a:t>
            </a:r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Alternância</a:t>
            </a:r>
            <a:endParaRPr sz="200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3338512"/>
            <a:ext cx="240521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Organização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Curricular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9625" y="3278811"/>
            <a:ext cx="2950936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Carga </a:t>
            </a:r>
            <a:r>
              <a:rPr lang="pt-BR" sz="2000" b="1" i="0" u="none" dirty="0">
                <a:solidFill>
                  <a:srgbClr val="1B2A22"/>
                </a:solidFill>
                <a:latin typeface="Plus Jakarta Sans"/>
              </a:rPr>
              <a:t>horária e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Modalidade</a:t>
            </a:r>
            <a:endParaRPr sz="200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200" y="3949883"/>
            <a:ext cx="31432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>
                <a:solidFill>
                  <a:srgbClr val="3A4540"/>
                </a:solidFill>
                <a:latin typeface="Plus Jakarta Sans"/>
              </a:rPr>
              <a:t>Tempo </a:t>
            </a: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Universidade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Módulos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presenciais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intensivos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na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UFAM.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" y="4578533"/>
            <a:ext cx="31432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>
                <a:solidFill>
                  <a:srgbClr val="3A4540"/>
                </a:solidFill>
                <a:latin typeface="Plus Jakarta Sans"/>
              </a:rPr>
              <a:t>Tempo </a:t>
            </a: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Comunidade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Teoria e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prática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via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pesquisa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,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estágio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e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extensão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3944485"/>
            <a:ext cx="314325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>
                <a:solidFill>
                  <a:srgbClr val="3A4540"/>
                </a:solidFill>
                <a:latin typeface="Plus Jakarta Sans"/>
              </a:rPr>
              <a:t>Formação Geral: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2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primeiros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anos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(4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módulos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) com </a:t>
            </a:r>
            <a:r>
              <a:rPr lang="pt-BR" dirty="0">
                <a:solidFill>
                  <a:srgbClr val="3A4540"/>
                </a:solidFill>
                <a:latin typeface="Plus Jakarta Sans"/>
              </a:rPr>
              <a:t>formação geral.</a:t>
            </a:r>
            <a:endParaRPr b="0" i="0" u="none" dirty="0">
              <a:solidFill>
                <a:srgbClr val="3A4540"/>
              </a:solidFill>
              <a:latin typeface="Plus Jakarta San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0" y="4805590"/>
            <a:ext cx="314325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Três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Ênfases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Linguagens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, </a:t>
            </a:r>
            <a:r>
              <a:rPr lang="pt-BR" b="0" i="0" u="none" dirty="0">
                <a:solidFill>
                  <a:srgbClr val="3A4540"/>
                </a:solidFill>
                <a:latin typeface="Plus Jakarta Sans"/>
              </a:rPr>
              <a:t>Ciências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Humanas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lang="pt-BR" b="0" i="0" u="none" dirty="0">
                <a:solidFill>
                  <a:srgbClr val="3A4540"/>
                </a:solidFill>
                <a:latin typeface="Plus Jakarta Sans"/>
              </a:rPr>
              <a:t>e Sociais 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e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Ciências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da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Natureza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5800" y="3944485"/>
            <a:ext cx="31432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>
                <a:solidFill>
                  <a:srgbClr val="3A4540"/>
                </a:solidFill>
                <a:latin typeface="Plus Jakarta Sans"/>
              </a:rPr>
              <a:t>Carga </a:t>
            </a: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Horária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4.000h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em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regime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presencial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modular.</a:t>
            </a:r>
            <a:r>
              <a:rPr lang="pt-BR" b="0" i="0" u="none" dirty="0">
                <a:solidFill>
                  <a:srgbClr val="3A4540"/>
                </a:solidFill>
                <a:latin typeface="Plus Jakarta Sans"/>
              </a:rPr>
              <a:t> </a:t>
            </a:r>
            <a:endParaRPr b="0" i="0" u="none" dirty="0">
              <a:solidFill>
                <a:srgbClr val="3A4540"/>
              </a:solidFill>
              <a:latin typeface="Plus Jakarta San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05799" y="4573135"/>
            <a:ext cx="3185037" cy="5129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Ingresso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PSS</a:t>
            </a:r>
            <a:r>
              <a:rPr lang="pt-BR" b="0" i="0" u="none" dirty="0">
                <a:solidFill>
                  <a:srgbClr val="3A4540"/>
                </a:solidFill>
                <a:latin typeface="Plus Jakarta Sans"/>
              </a:rPr>
              <a:t> Licenciatura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Indígena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com 60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vagas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por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turma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.</a:t>
            </a:r>
            <a:endParaRPr sz="1500" i="0" u="none" dirty="0">
              <a:latin typeface="Plus Jakarta Sans"/>
            </a:endParaRPr>
          </a:p>
        </p:txBody>
      </p:sp>
      <p:sp>
        <p:nvSpPr>
          <p:cNvPr id="25" name="TextBox 20">
            <a:extLst>
              <a:ext uri="{FF2B5EF4-FFF2-40B4-BE49-F238E27FC236}">
                <a16:creationId xmlns:a16="http://schemas.microsoft.com/office/drawing/2014/main" xmlns="" id="{8783D94E-B684-D481-84EC-8B1E4FE45442}"/>
              </a:ext>
            </a:extLst>
          </p:cNvPr>
          <p:cNvSpPr txBox="1"/>
          <p:nvPr/>
        </p:nvSpPr>
        <p:spPr>
          <a:xfrm>
            <a:off x="8305799" y="5225665"/>
            <a:ext cx="31432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t-BR" b="1" dirty="0">
                <a:latin typeface="Plus Jakarta Sans"/>
              </a:rPr>
              <a:t>Entrada por demanda dos movimentos indígenas: </a:t>
            </a:r>
            <a:r>
              <a:rPr lang="pt-BR" dirty="0">
                <a:latin typeface="Plus Jakarta Sans"/>
              </a:rPr>
              <a:t>a definir.</a:t>
            </a:r>
            <a:endParaRPr lang="pt-BR" dirty="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xmlns="" id="{73B882DA-700A-5249-9FAF-C59A266BB6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xmlns="" id="{F0550418-B1D9-E2AF-A7BB-A228FD0E1935}"/>
              </a:ext>
            </a:extLst>
          </p:cNvPr>
          <p:cNvSpPr txBox="1"/>
          <p:nvPr/>
        </p:nvSpPr>
        <p:spPr>
          <a:xfrm>
            <a:off x="838200" y="1620149"/>
            <a:ext cx="328474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2000" b="1" i="0" u="none" dirty="0">
                <a:solidFill>
                  <a:srgbClr val="1B2A22"/>
                </a:solidFill>
                <a:latin typeface="Plus Jakarta Sans"/>
              </a:rPr>
              <a:t>Reformulação do PPC  (2024-1)</a:t>
            </a:r>
            <a:endParaRPr sz="2000" b="1" i="0" u="none" dirty="0">
              <a:solidFill>
                <a:srgbClr val="1B2A22"/>
              </a:solidFill>
              <a:latin typeface="Plus Jakarta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8A0772C-75A1-F68C-C311-ADF321020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xmlns="" id="{7B8724CC-F944-22BD-D46F-F630F76F6775}"/>
              </a:ext>
            </a:extLst>
          </p:cNvPr>
          <p:cNvSpPr/>
          <p:nvPr/>
        </p:nvSpPr>
        <p:spPr>
          <a:xfrm>
            <a:off x="609600" y="1757362"/>
            <a:ext cx="10763250" cy="1392238"/>
          </a:xfrm>
          <a:prstGeom prst="roundRect">
            <a:avLst>
              <a:gd name="adj" fmla="val 5479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7F4DAEA-05A0-47EA-5867-129F2AF419BD}"/>
              </a:ext>
            </a:extLst>
          </p:cNvPr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1. CONTEXTUALIZAÇÃO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9F294F2-7217-6F1F-6ADD-F00F7E313F01}"/>
              </a:ext>
            </a:extLst>
          </p:cNvPr>
          <p:cNvSpPr txBox="1"/>
          <p:nvPr/>
        </p:nvSpPr>
        <p:spPr>
          <a:xfrm>
            <a:off x="609600" y="714375"/>
            <a:ext cx="798135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B2A22"/>
                </a:solidFill>
                <a:latin typeface="Lora"/>
              </a:rPr>
              <a:t>O</a:t>
            </a:r>
            <a:r>
              <a:rPr lang="pt-BR" sz="2400" b="1" i="0" u="none" dirty="0" err="1">
                <a:solidFill>
                  <a:srgbClr val="1B2A22"/>
                </a:solidFill>
                <a:latin typeface="Lora"/>
              </a:rPr>
              <a:t>bjetivos</a:t>
            </a:r>
            <a:r>
              <a:rPr lang="pt-BR" sz="2400" b="1" i="0" u="none" dirty="0">
                <a:solidFill>
                  <a:srgbClr val="1B2A22"/>
                </a:solidFill>
                <a:latin typeface="Lora"/>
              </a:rPr>
              <a:t> do Curso 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F</a:t>
            </a:r>
            <a:r>
              <a:rPr lang="pt-BR" sz="2400" b="1" i="0" u="none" dirty="0" err="1">
                <a:solidFill>
                  <a:srgbClr val="1B2A22"/>
                </a:solidFill>
                <a:latin typeface="Lora"/>
              </a:rPr>
              <a:t>ormação</a:t>
            </a:r>
            <a:r>
              <a:rPr lang="pt-BR" sz="2400" b="1" i="0" u="none" dirty="0">
                <a:solidFill>
                  <a:srgbClr val="1B2A22"/>
                </a:solidFill>
                <a:latin typeface="Lora"/>
              </a:rPr>
              <a:t> de 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P</a:t>
            </a:r>
            <a:r>
              <a:rPr lang="pt-BR" sz="2400" b="1" i="0" u="none" dirty="0" err="1">
                <a:solidFill>
                  <a:srgbClr val="1B2A22"/>
                </a:solidFill>
                <a:latin typeface="Lora"/>
              </a:rPr>
              <a:t>rofessores</a:t>
            </a:r>
            <a:r>
              <a:rPr lang="pt-BR"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I</a:t>
            </a:r>
            <a:r>
              <a:rPr lang="pt-BR" sz="2400" b="1" i="0" u="none" dirty="0" err="1">
                <a:solidFill>
                  <a:srgbClr val="1B2A22"/>
                </a:solidFill>
                <a:latin typeface="Lora"/>
              </a:rPr>
              <a:t>ndígenas</a:t>
            </a:r>
            <a:endParaRPr sz="2400" b="1" i="0" u="none" dirty="0">
              <a:solidFill>
                <a:srgbClr val="1B2A22"/>
              </a:solidFill>
              <a:latin typeface="Lor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5A8B41F-0EA1-24AE-B79B-DED556749377}"/>
              </a:ext>
            </a:extLst>
          </p:cNvPr>
          <p:cNvSpPr txBox="1"/>
          <p:nvPr/>
        </p:nvSpPr>
        <p:spPr>
          <a:xfrm>
            <a:off x="819150" y="1928812"/>
            <a:ext cx="155202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2000" b="1" dirty="0">
                <a:solidFill>
                  <a:srgbClr val="1B2A22"/>
                </a:solidFill>
                <a:latin typeface="Plus Jakarta Sans"/>
              </a:rPr>
              <a:t>O</a:t>
            </a:r>
            <a:r>
              <a:rPr lang="pt-BR" sz="2000" b="1" i="0" u="none" dirty="0">
                <a:solidFill>
                  <a:srgbClr val="1B2A22"/>
                </a:solidFill>
                <a:latin typeface="Plus Jakarta Sans"/>
              </a:rPr>
              <a:t>bjetivo geral </a:t>
            </a:r>
            <a:endParaRPr sz="200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9546598-7209-2FAF-F8B2-E0E0533A737D}"/>
              </a:ext>
            </a:extLst>
          </p:cNvPr>
          <p:cNvSpPr txBox="1"/>
          <p:nvPr/>
        </p:nvSpPr>
        <p:spPr>
          <a:xfrm>
            <a:off x="819150" y="2499537"/>
            <a:ext cx="10251973" cy="15388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Formar professores indígenas aturem nos </a:t>
            </a:r>
            <a:r>
              <a:rPr lang="pt-BR" b="1" i="0" u="none" dirty="0">
                <a:solidFill>
                  <a:srgbClr val="4A5550"/>
                </a:solidFill>
                <a:latin typeface="Plus Jakarta Sans"/>
              </a:rPr>
              <a:t>anos finais do Ensino Fundamental e  Ensino Médio 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das </a:t>
            </a:r>
            <a:r>
              <a:rPr lang="pt-BR" b="1" i="0" u="none" dirty="0">
                <a:solidFill>
                  <a:srgbClr val="4A5550"/>
                </a:solidFill>
                <a:latin typeface="Plus Jakarta Sans"/>
              </a:rPr>
              <a:t>escolas das comunidades indígenas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. </a:t>
            </a:r>
            <a:endParaRPr lang="pt-BR" dirty="0">
              <a:solidFill>
                <a:srgbClr val="4A5550"/>
              </a:solidFill>
              <a:latin typeface="Plus Jakarta Sans"/>
            </a:endParaRPr>
          </a:p>
          <a:p>
            <a:pPr algn="l">
              <a:lnSpc>
                <a:spcPts val="2025"/>
              </a:lnSpc>
            </a:pPr>
            <a:endParaRPr lang="pt-BR" b="0" i="0" u="none" dirty="0">
              <a:solidFill>
                <a:srgbClr val="4A5550"/>
              </a:solidFill>
              <a:latin typeface="Plus Jakarta Sans"/>
            </a:endParaRPr>
          </a:p>
          <a:p>
            <a:pPr algn="l">
              <a:lnSpc>
                <a:spcPts val="202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  </a:t>
            </a:r>
          </a:p>
          <a:p>
            <a:pPr algn="l">
              <a:lnSpc>
                <a:spcPts val="2025"/>
              </a:lnSpc>
            </a:pPr>
            <a:endParaRPr lang="pt-BR" b="0" i="0" u="none" dirty="0">
              <a:solidFill>
                <a:srgbClr val="4A5550"/>
              </a:solidFill>
              <a:latin typeface="Plus Jakarta Sans"/>
            </a:endParaRPr>
          </a:p>
          <a:p>
            <a:pPr algn="l">
              <a:lnSpc>
                <a:spcPts val="2025"/>
              </a:lnSpc>
            </a:pPr>
            <a:endParaRPr b="0" i="0" u="none" dirty="0">
              <a:solidFill>
                <a:srgbClr val="4A5550"/>
              </a:solidFill>
              <a:latin typeface="Plus Jakarta Sans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602C6907-47A1-4927-2C32-C24E86EF9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  <p:sp>
        <p:nvSpPr>
          <p:cNvPr id="17" name="Rounded Rectangle 1">
            <a:extLst>
              <a:ext uri="{FF2B5EF4-FFF2-40B4-BE49-F238E27FC236}">
                <a16:creationId xmlns:a16="http://schemas.microsoft.com/office/drawing/2014/main" xmlns="" id="{87695D3A-B772-C70A-9044-967832C83F6A}"/>
              </a:ext>
            </a:extLst>
          </p:cNvPr>
          <p:cNvSpPr/>
          <p:nvPr/>
        </p:nvSpPr>
        <p:spPr>
          <a:xfrm>
            <a:off x="609600" y="3505201"/>
            <a:ext cx="10763250" cy="1392238"/>
          </a:xfrm>
          <a:prstGeom prst="roundRect">
            <a:avLst>
              <a:gd name="adj" fmla="val 5479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5ECAE910-44F0-890A-8759-AA80907BBBB6}"/>
              </a:ext>
            </a:extLst>
          </p:cNvPr>
          <p:cNvSpPr txBox="1"/>
          <p:nvPr/>
        </p:nvSpPr>
        <p:spPr>
          <a:xfrm>
            <a:off x="748030" y="3845392"/>
            <a:ext cx="10158464" cy="1118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025"/>
              </a:lnSpc>
            </a:pPr>
            <a:r>
              <a:rPr lang="pt-BR" sz="1800" b="1" i="0" u="none" dirty="0">
                <a:solidFill>
                  <a:srgbClr val="4A5550"/>
                </a:solidFill>
                <a:latin typeface="Plus Jakarta Sans"/>
              </a:rPr>
              <a:t>Organização didático-pedagógica </a:t>
            </a:r>
          </a:p>
          <a:p>
            <a:pPr algn="l">
              <a:lnSpc>
                <a:spcPts val="2025"/>
              </a:lnSpc>
            </a:pPr>
            <a:endParaRPr lang="pt-BR" dirty="0">
              <a:solidFill>
                <a:srgbClr val="4A5550"/>
              </a:solidFill>
              <a:latin typeface="Plus Jakarta Sans"/>
            </a:endParaRPr>
          </a:p>
          <a:p>
            <a:pPr algn="l">
              <a:lnSpc>
                <a:spcPts val="2025"/>
              </a:lnSpc>
            </a:pPr>
            <a:r>
              <a:rPr lang="pt-BR" sz="1800" b="0" i="0" u="none" dirty="0">
                <a:solidFill>
                  <a:srgbClr val="4A5550"/>
                </a:solidFill>
                <a:latin typeface="Plus Jakarta Sans"/>
              </a:rPr>
              <a:t>Perspectiva Intercultural Crítica, Interdisciplinar e a Decolonial. </a:t>
            </a:r>
          </a:p>
          <a:p>
            <a:pPr algn="l">
              <a:lnSpc>
                <a:spcPts val="2025"/>
              </a:lnSpc>
            </a:pPr>
            <a:endParaRPr lang="pt-BR" sz="1800" dirty="0">
              <a:solidFill>
                <a:srgbClr val="4A5550"/>
              </a:solidFill>
              <a:latin typeface="Plus Jakarta Sans"/>
            </a:endParaRPr>
          </a:p>
        </p:txBody>
      </p:sp>
      <p:sp>
        <p:nvSpPr>
          <p:cNvPr id="25" name="Rounded Rectangle 1">
            <a:extLst>
              <a:ext uri="{FF2B5EF4-FFF2-40B4-BE49-F238E27FC236}">
                <a16:creationId xmlns:a16="http://schemas.microsoft.com/office/drawing/2014/main" xmlns="" id="{4DA73F54-4951-2594-2F77-E2E03814C89F}"/>
              </a:ext>
            </a:extLst>
          </p:cNvPr>
          <p:cNvSpPr/>
          <p:nvPr/>
        </p:nvSpPr>
        <p:spPr>
          <a:xfrm>
            <a:off x="609600" y="5253039"/>
            <a:ext cx="10763250" cy="1392238"/>
          </a:xfrm>
          <a:prstGeom prst="roundRect">
            <a:avLst>
              <a:gd name="adj" fmla="val 5479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É um curso desenhado para transformar a escola da comunidade e consolidar os direitos dos povos indígenas, garantindo uma formação pautada na </a:t>
            </a:r>
            <a:r>
              <a:rPr lang="pt-BR" b="1" dirty="0">
                <a:solidFill>
                  <a:schemeClr val="tx1"/>
                </a:solidFill>
              </a:rPr>
              <a:t>interculturalidade, diferenciação, especificidade, comunitarismo e multilinguismo</a:t>
            </a:r>
            <a:r>
              <a:rPr lang="pt-BR" dirty="0">
                <a:solidFill>
                  <a:schemeClr val="tx1"/>
                </a:solidFill>
              </a:rPr>
              <a:t>.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4871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267991"/>
            <a:ext cx="38100" cy="1312366"/>
          </a:xfrm>
          <a:prstGeom prst="rect">
            <a:avLst/>
          </a:prstGeom>
          <a:solidFill>
            <a:srgbClr val="C056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847058"/>
            <a:ext cx="5276850" cy="1619250"/>
          </a:xfrm>
          <a:prstGeom prst="roundRect">
            <a:avLst>
              <a:gd name="adj" fmla="val 4705"/>
            </a:avLst>
          </a:prstGeom>
          <a:solidFill>
            <a:srgbClr val="EEF4EC"/>
          </a:solidFill>
          <a:ln w="9525">
            <a:solidFill>
              <a:srgbClr val="D3E2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550" y="1962150"/>
            <a:ext cx="5276850" cy="381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C05621"/>
                </a:solidFill>
                <a:latin typeface="Plus Jakarta Sans"/>
              </a:rPr>
              <a:t>1. CONTEXTUALIZAÇÃO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14375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B2A22"/>
                </a:solidFill>
                <a:latin typeface="Lora"/>
              </a:rPr>
              <a:t>A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Concepção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da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Avaliação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: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Orientar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a Rota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1707306"/>
            <a:ext cx="51435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C05621"/>
                </a:solidFill>
                <a:latin typeface="Plus Jakarta Sans"/>
              </a:rPr>
              <a:t>— </a:t>
            </a:r>
            <a:r>
              <a:rPr lang="pt-BR" sz="1500" b="1" i="0" u="none" dirty="0">
                <a:solidFill>
                  <a:srgbClr val="C05621"/>
                </a:solidFill>
                <a:latin typeface="Plus Jakarta Sans"/>
              </a:rPr>
              <a:t>Coordenação</a:t>
            </a:r>
            <a:r>
              <a:rPr sz="1500" b="1" i="0" u="none" dirty="0">
                <a:solidFill>
                  <a:srgbClr val="C05621"/>
                </a:solidFill>
                <a:latin typeface="Plus Jakarta Sans"/>
              </a:rPr>
              <a:t> FPI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2369047"/>
            <a:ext cx="5105400" cy="959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1800" b="0" i="1" u="none" dirty="0">
                <a:solidFill>
                  <a:srgbClr val="1B2A22"/>
                </a:solidFill>
                <a:latin typeface="Lora"/>
              </a:rPr>
              <a:t>"Em um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barco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à vel</a:t>
            </a:r>
            <a:r>
              <a:rPr lang="pt-BR" sz="1800" b="0" i="1" u="none" dirty="0">
                <a:solidFill>
                  <a:srgbClr val="1B2A22"/>
                </a:solidFill>
                <a:latin typeface="Lora"/>
              </a:rPr>
              <a:t>a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, a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avaliação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é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nossa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vela. É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ela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que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nos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permite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perceber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os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ventos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,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movimentar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o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barco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e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ajustar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a </a:t>
            </a:r>
            <a:r>
              <a:rPr sz="1800" b="0" i="1" u="none" dirty="0" err="1">
                <a:solidFill>
                  <a:srgbClr val="1B2A22"/>
                </a:solidFill>
                <a:latin typeface="Lora"/>
              </a:rPr>
              <a:t>rota</a:t>
            </a:r>
            <a:r>
              <a:rPr sz="1800" b="0" i="1" u="none" dirty="0">
                <a:solidFill>
                  <a:srgbClr val="1B2A22"/>
                </a:solidFill>
                <a:latin typeface="Lora"/>
              </a:rPr>
              <a:t> do FPI."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4085183"/>
            <a:ext cx="4343433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 err="1">
                <a:solidFill>
                  <a:srgbClr val="1B2A22"/>
                </a:solidFill>
                <a:latin typeface="Plus Jakarta Sans"/>
              </a:rPr>
              <a:t>Avaliação</a:t>
            </a:r>
            <a:r>
              <a:rPr sz="1650" b="1" i="0" u="none" dirty="0">
                <a:solidFill>
                  <a:srgbClr val="1B2A22"/>
                </a:solidFill>
                <a:latin typeface="Plus Jakarta Sans"/>
              </a:rPr>
              <a:t> </a:t>
            </a:r>
            <a:r>
              <a:rPr sz="1650" b="1" i="0" u="none" dirty="0" err="1">
                <a:solidFill>
                  <a:srgbClr val="1B2A22"/>
                </a:solidFill>
                <a:latin typeface="Plus Jakarta Sans"/>
              </a:rPr>
              <a:t>como</a:t>
            </a:r>
            <a:r>
              <a:rPr sz="1650" b="1" i="0" u="none" dirty="0">
                <a:solidFill>
                  <a:srgbClr val="1B2A22"/>
                </a:solidFill>
                <a:latin typeface="Plus Jakarta Sans"/>
              </a:rPr>
              <a:t> </a:t>
            </a:r>
            <a:r>
              <a:rPr lang="pt-BR" sz="1650" b="1" i="0" u="none" dirty="0">
                <a:solidFill>
                  <a:srgbClr val="1B2A22"/>
                </a:solidFill>
                <a:latin typeface="Plus Jakarta Sans"/>
              </a:rPr>
              <a:t>Processo de </a:t>
            </a:r>
            <a:r>
              <a:rPr sz="1650" b="1" i="0" u="none" dirty="0">
                <a:solidFill>
                  <a:srgbClr val="1B2A22"/>
                </a:solidFill>
                <a:latin typeface="Plus Jakarta Sans"/>
              </a:rPr>
              <a:t>A</a:t>
            </a:r>
            <a:r>
              <a:rPr lang="pt-BR" sz="1650" b="1" i="0" u="none" dirty="0" err="1">
                <a:solidFill>
                  <a:srgbClr val="1B2A22"/>
                </a:solidFill>
                <a:latin typeface="Plus Jakarta Sans"/>
              </a:rPr>
              <a:t>ção</a:t>
            </a:r>
            <a:r>
              <a:rPr lang="pt-BR" sz="1650" b="1" i="0" u="none" dirty="0">
                <a:solidFill>
                  <a:srgbClr val="1B2A22"/>
                </a:solidFill>
                <a:latin typeface="Plus Jakarta Sans"/>
              </a:rPr>
              <a:t>-</a:t>
            </a:r>
            <a:r>
              <a:rPr lang="pt-BR" sz="1650" b="1" i="0" u="none" dirty="0" err="1">
                <a:solidFill>
                  <a:srgbClr val="1B2A22"/>
                </a:solidFill>
                <a:latin typeface="Plus Jakarta Sans"/>
              </a:rPr>
              <a:t>Reflexçao</a:t>
            </a:r>
            <a:r>
              <a:rPr lang="pt-BR" sz="1650" b="1" i="0" u="none" dirty="0">
                <a:solidFill>
                  <a:srgbClr val="1B2A22"/>
                </a:solidFill>
                <a:latin typeface="Plus Jakarta Sans"/>
              </a:rPr>
              <a:t>-Ação</a:t>
            </a:r>
            <a:endParaRPr sz="165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7725" y="4428083"/>
            <a:ext cx="48958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 dirty="0" err="1">
                <a:solidFill>
                  <a:srgbClr val="3A4540"/>
                </a:solidFill>
                <a:latin typeface="Plus Jakarta Sans"/>
              </a:rPr>
              <a:t>Superação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 da </a:t>
            </a:r>
            <a:r>
              <a:rPr sz="1500" b="0" i="0" u="none" dirty="0" err="1">
                <a:solidFill>
                  <a:srgbClr val="3A4540"/>
                </a:solidFill>
                <a:latin typeface="Plus Jakarta Sans"/>
              </a:rPr>
              <a:t>prestação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 de </a:t>
            </a:r>
            <a:r>
              <a:rPr sz="1500" b="0" i="0" u="none" dirty="0" err="1">
                <a:solidFill>
                  <a:srgbClr val="3A4540"/>
                </a:solidFill>
                <a:latin typeface="Plus Jakarta Sans"/>
              </a:rPr>
              <a:t>contas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3A4540"/>
                </a:solidFill>
                <a:latin typeface="Plus Jakarta Sans"/>
              </a:rPr>
              <a:t>burocrática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3A4540"/>
                </a:solidFill>
                <a:latin typeface="Plus Jakarta Sans"/>
              </a:rPr>
              <a:t>em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3A4540"/>
                </a:solidFill>
                <a:latin typeface="Plus Jakarta Sans"/>
              </a:rPr>
              <a:t>prol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 da </a:t>
            </a:r>
            <a:r>
              <a:rPr sz="1500" b="0" i="0" u="none" dirty="0" err="1">
                <a:solidFill>
                  <a:srgbClr val="3A4540"/>
                </a:solidFill>
                <a:latin typeface="Plus Jakarta Sans"/>
              </a:rPr>
              <a:t>reflexão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3A4540"/>
                </a:solidFill>
                <a:latin typeface="Plus Jakarta Sans"/>
              </a:rPr>
              <a:t>permanente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 e </a:t>
            </a:r>
            <a:r>
              <a:rPr sz="1500" b="0" i="0" u="none" dirty="0" err="1">
                <a:solidFill>
                  <a:srgbClr val="3A4540"/>
                </a:solidFill>
                <a:latin typeface="Plus Jakarta Sans"/>
              </a:rPr>
              <a:t>tomada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 de </a:t>
            </a:r>
            <a:r>
              <a:rPr sz="1500" b="0" i="0" u="none" dirty="0" err="1">
                <a:solidFill>
                  <a:srgbClr val="3A4540"/>
                </a:solidFill>
                <a:latin typeface="Plus Jakarta Sans"/>
              </a:rPr>
              <a:t>decisão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3A4540"/>
                </a:solidFill>
                <a:latin typeface="Plus Jakarta Sans"/>
              </a:rPr>
              <a:t>coletiva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EF7F1144-5B5E-AD47-ACCE-4B063B758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5D36D71-EEA5-ECAF-D90C-E59ECBCD2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6BD39F2E-B40E-A327-E8FC-58F38BE7D13F}"/>
              </a:ext>
            </a:extLst>
          </p:cNvPr>
          <p:cNvSpPr/>
          <p:nvPr/>
        </p:nvSpPr>
        <p:spPr>
          <a:xfrm>
            <a:off x="5886756" y="1465006"/>
            <a:ext cx="5400675" cy="5063613"/>
          </a:xfrm>
          <a:prstGeom prst="roundRect">
            <a:avLst>
              <a:gd name="adj" fmla="val 4608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C5DBDDE-B78C-8F3D-A8E0-85C078868C6E}"/>
              </a:ext>
            </a:extLst>
          </p:cNvPr>
          <p:cNvSpPr txBox="1"/>
          <p:nvPr/>
        </p:nvSpPr>
        <p:spPr>
          <a:xfrm>
            <a:off x="609600" y="457200"/>
            <a:ext cx="1493422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200" b="1" dirty="0">
                <a:solidFill>
                  <a:srgbClr val="C05621"/>
                </a:solidFill>
                <a:latin typeface="Plus Jakarta Sans"/>
              </a:rPr>
              <a:t>1. CONTEXTUALIZAÇÃO</a:t>
            </a:r>
            <a:endParaRPr sz="1200" b="1" i="0" u="none" dirty="0">
              <a:solidFill>
                <a:srgbClr val="C05621"/>
              </a:solidFill>
              <a:latin typeface="Plus Jakarta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06720CC-93DD-032B-5089-6D4EFF6AF0C3}"/>
              </a:ext>
            </a:extLst>
          </p:cNvPr>
          <p:cNvSpPr txBox="1"/>
          <p:nvPr/>
        </p:nvSpPr>
        <p:spPr>
          <a:xfrm>
            <a:off x="405563" y="819772"/>
            <a:ext cx="534280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pt-BR" sz="2400" b="1" dirty="0">
                <a:solidFill>
                  <a:srgbClr val="1B2A22"/>
                </a:solidFill>
                <a:latin typeface="Lora"/>
              </a:rPr>
              <a:t>Ponto de partida: Porque avaliamos?</a:t>
            </a:r>
          </a:p>
        </p:txBody>
      </p:sp>
      <p:sp>
        <p:nvSpPr>
          <p:cNvPr id="21" name="Rounded Rectangle 1">
            <a:extLst>
              <a:ext uri="{FF2B5EF4-FFF2-40B4-BE49-F238E27FC236}">
                <a16:creationId xmlns:a16="http://schemas.microsoft.com/office/drawing/2014/main" xmlns="" id="{8CEE7E24-1269-2E5D-B4CC-5683916F1F86}"/>
              </a:ext>
            </a:extLst>
          </p:cNvPr>
          <p:cNvSpPr/>
          <p:nvPr/>
        </p:nvSpPr>
        <p:spPr>
          <a:xfrm>
            <a:off x="609599" y="1533833"/>
            <a:ext cx="5053781" cy="4994786"/>
          </a:xfrm>
          <a:prstGeom prst="roundRect">
            <a:avLst>
              <a:gd name="adj" fmla="val 4608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xmlns="" id="{DD1A21C1-2E33-75AC-BFDA-687E899D62CA}"/>
              </a:ext>
            </a:extLst>
          </p:cNvPr>
          <p:cNvSpPr txBox="1"/>
          <p:nvPr/>
        </p:nvSpPr>
        <p:spPr>
          <a:xfrm>
            <a:off x="832976" y="2981674"/>
            <a:ext cx="4309295" cy="16209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25"/>
              </a:lnSpc>
            </a:pPr>
            <a:r>
              <a:rPr lang="pt-BR" sz="1600" b="1" dirty="0" err="1">
                <a:solidFill>
                  <a:srgbClr val="C05621"/>
                </a:solidFill>
                <a:latin typeface="Plus Jakarta Sans"/>
              </a:rPr>
              <a:t>AlINHAMENTO</a:t>
            </a:r>
            <a:endParaRPr lang="pt-BR" sz="1600" b="1" dirty="0">
              <a:solidFill>
                <a:srgbClr val="C05621"/>
              </a:solidFill>
              <a:latin typeface="Plus Jakarta Sans"/>
            </a:endParaRPr>
          </a:p>
          <a:p>
            <a:pPr algn="l">
              <a:lnSpc>
                <a:spcPts val="2025"/>
              </a:lnSpc>
            </a:pPr>
            <a:endParaRPr lang="pt-BR" sz="1500" dirty="0">
              <a:solidFill>
                <a:srgbClr val="4A5550"/>
              </a:solidFill>
              <a:latin typeface="Plus Jakarta Sans"/>
            </a:endParaRPr>
          </a:p>
          <a:p>
            <a:pPr algn="just"/>
            <a:r>
              <a:rPr lang="pt-BR" dirty="0"/>
              <a:t>Verificar a relação entre os </a:t>
            </a:r>
            <a:r>
              <a:rPr lang="pt-BR" b="1" dirty="0"/>
              <a:t>objetivos do curso</a:t>
            </a:r>
            <a:r>
              <a:rPr lang="pt-BR" dirty="0"/>
              <a:t> e o cumprimento da </a:t>
            </a:r>
            <a:r>
              <a:rPr lang="pt-BR" b="1" dirty="0"/>
              <a:t>legislação específica</a:t>
            </a:r>
            <a:r>
              <a:rPr lang="pt-BR" dirty="0"/>
              <a:t> acerca da </a:t>
            </a:r>
            <a:r>
              <a:rPr lang="pt-BR" b="1" dirty="0"/>
              <a:t>Educação Escolar Indígena </a:t>
            </a:r>
            <a:r>
              <a:rPr lang="pt-BR" dirty="0"/>
              <a:t>e da </a:t>
            </a:r>
            <a:r>
              <a:rPr lang="pt-BR" b="1" dirty="0"/>
              <a:t>Formação de Professores Indígenas .</a:t>
            </a:r>
            <a:endParaRPr sz="1500" b="1" i="0" u="none" dirty="0">
              <a:solidFill>
                <a:srgbClr val="4A5550"/>
              </a:solidFill>
              <a:latin typeface="Plus Jakarta Sans"/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xmlns="" id="{EB9313AE-2177-4EE1-B15A-329EBD92AABF}"/>
              </a:ext>
            </a:extLst>
          </p:cNvPr>
          <p:cNvSpPr txBox="1"/>
          <p:nvPr/>
        </p:nvSpPr>
        <p:spPr>
          <a:xfrm>
            <a:off x="6334321" y="1817252"/>
            <a:ext cx="4530324" cy="43191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25"/>
              </a:lnSpc>
            </a:pPr>
            <a:r>
              <a:rPr lang="pt-BR" sz="1600" b="1" dirty="0">
                <a:solidFill>
                  <a:srgbClr val="C05621"/>
                </a:solidFill>
                <a:latin typeface="Plus Jakarta Sans"/>
              </a:rPr>
              <a:t>APRIMORAMENTO PEDAGÓGICO </a:t>
            </a:r>
            <a:endParaRPr lang="pt-BR" sz="1500" dirty="0">
              <a:solidFill>
                <a:srgbClr val="4A5550"/>
              </a:solidFill>
              <a:latin typeface="Plus Jakarta Sans"/>
            </a:endParaRPr>
          </a:p>
          <a:p>
            <a:pPr algn="just"/>
            <a:r>
              <a:rPr lang="pt-BR" dirty="0"/>
              <a:t>Identificar em tempo real avanços, lacunas e necessidades de ajuste nos conteúdos e metodologias interculturais, específicas, diferenciadas, na política linguística, na relação com as comunidades (comunitarismo).</a:t>
            </a:r>
          </a:p>
          <a:p>
            <a:pPr algn="just"/>
            <a:endParaRPr lang="pt-BR" dirty="0"/>
          </a:p>
          <a:p>
            <a:pPr algn="just"/>
            <a:r>
              <a:rPr lang="pt-BR" sz="1600" b="1" dirty="0">
                <a:solidFill>
                  <a:srgbClr val="C05621"/>
                </a:solidFill>
                <a:latin typeface="Plus Jakarta Sans"/>
              </a:rPr>
              <a:t>ESCUTA E PROTAGONISMO INDÍGENA</a:t>
            </a:r>
          </a:p>
          <a:p>
            <a:pPr algn="just"/>
            <a:r>
              <a:rPr lang="pt-BR" dirty="0"/>
              <a:t>Garantir voz ativa aos estudantes, professores e lideranças na construção do projeto do curso. </a:t>
            </a:r>
          </a:p>
          <a:p>
            <a:pPr algn="just"/>
            <a:endParaRPr lang="pt-BR" sz="1600" dirty="0"/>
          </a:p>
          <a:p>
            <a:pPr algn="just"/>
            <a:r>
              <a:rPr lang="pt-BR" sz="1600" b="1" dirty="0">
                <a:solidFill>
                  <a:srgbClr val="C05621"/>
                </a:solidFill>
                <a:latin typeface="Plus Jakarta Sans"/>
              </a:rPr>
              <a:t>PERMANÊNCIA</a:t>
            </a:r>
            <a:endParaRPr lang="pt-BR" sz="1600" dirty="0"/>
          </a:p>
          <a:p>
            <a:pPr algn="just"/>
            <a:r>
              <a:rPr lang="pt-BR" dirty="0"/>
              <a:t>Adequar suporte logístico e acadêmico às realidades e especificidades dos povos atendidos.  </a:t>
            </a:r>
          </a:p>
          <a:p>
            <a:pPr algn="just"/>
            <a:r>
              <a:rPr lang="pt-BR" dirty="0"/>
              <a:t> 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xmlns="" id="{EF29556C-D9B7-545B-B8BC-DE2C474F8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9080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71948" y="1351651"/>
            <a:ext cx="5184194" cy="5319820"/>
          </a:xfrm>
          <a:prstGeom prst="roundRect">
            <a:avLst>
              <a:gd name="adj" fmla="val 4608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5793794" y="1351651"/>
            <a:ext cx="5926258" cy="5245794"/>
          </a:xfrm>
          <a:prstGeom prst="roundRect">
            <a:avLst>
              <a:gd name="adj" fmla="val 4608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2. HISTÓRICO DA AUTOAVALIAÇÃO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5563" y="819772"/>
            <a:ext cx="1157688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B2A22"/>
                </a:solidFill>
                <a:latin typeface="Lora"/>
              </a:rPr>
              <a:t>O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Tipiti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Pedagógico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e a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Inclusão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lang="pt-BR" sz="2400" b="1" i="0" u="none" dirty="0">
                <a:solidFill>
                  <a:srgbClr val="1B2A22"/>
                </a:solidFill>
                <a:latin typeface="Lora"/>
              </a:rPr>
              <a:t>de Elementos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Visua</a:t>
            </a:r>
            <a:r>
              <a:rPr lang="pt-BR" sz="2400" b="1" dirty="0" err="1">
                <a:solidFill>
                  <a:srgbClr val="1B2A22"/>
                </a:solidFill>
                <a:latin typeface="Lora"/>
              </a:rPr>
              <a:t>is</a:t>
            </a:r>
            <a:r>
              <a:rPr lang="pt-BR" sz="2400" b="1" dirty="0">
                <a:solidFill>
                  <a:srgbClr val="1B2A22"/>
                </a:solidFill>
                <a:latin typeface="Lora"/>
              </a:rPr>
              <a:t> no Processo de Avaliação</a:t>
            </a:r>
            <a:endParaRPr sz="2400" b="1" i="0" u="none" dirty="0">
              <a:solidFill>
                <a:srgbClr val="1B2A22"/>
              </a:solidFill>
              <a:latin typeface="Lor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3925" y="1786174"/>
            <a:ext cx="2857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C05621"/>
                </a:solidFill>
                <a:latin typeface="Plus Jakarta Sans"/>
              </a:rPr>
              <a:t>2014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2105190"/>
            <a:ext cx="3469989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 err="1">
                <a:solidFill>
                  <a:srgbClr val="1B2A22"/>
                </a:solidFill>
                <a:latin typeface="Plus Jakarta Sans"/>
              </a:rPr>
              <a:t>Avaliação</a:t>
            </a:r>
            <a:r>
              <a:rPr sz="1650" b="1" i="0" u="none" dirty="0">
                <a:solidFill>
                  <a:srgbClr val="1B2A22"/>
                </a:solidFill>
                <a:latin typeface="Plus Jakarta Sans"/>
              </a:rPr>
              <a:t> INEP</a:t>
            </a:r>
            <a:r>
              <a:rPr lang="pt-BR" sz="1650" b="1" i="0" u="none" dirty="0">
                <a:solidFill>
                  <a:srgbClr val="1B2A22"/>
                </a:solidFill>
                <a:latin typeface="Plus Jakarta Sans"/>
              </a:rPr>
              <a:t>, diagnóstico das Turmas </a:t>
            </a:r>
            <a:endParaRPr sz="165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57120" y="1786174"/>
            <a:ext cx="1057277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200" b="1" dirty="0">
                <a:solidFill>
                  <a:srgbClr val="C05621"/>
                </a:solidFill>
                <a:latin typeface="Plus Jakarta Sans"/>
              </a:rPr>
              <a:t>PLANO DE AÇÃO</a:t>
            </a:r>
            <a:endParaRPr sz="1200" b="1" i="0" u="none" dirty="0">
              <a:solidFill>
                <a:srgbClr val="C05621"/>
              </a:solidFill>
              <a:latin typeface="Plus Jakarta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57120" y="2105190"/>
            <a:ext cx="1683089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50" b="1" i="0" u="none" dirty="0">
                <a:solidFill>
                  <a:srgbClr val="1B2A22"/>
                </a:solidFill>
                <a:latin typeface="Plus Jakarta Sans"/>
              </a:rPr>
              <a:t>O </a:t>
            </a:r>
            <a:r>
              <a:rPr sz="1650" b="1" i="0" u="none" dirty="0" err="1">
                <a:solidFill>
                  <a:srgbClr val="1B2A22"/>
                </a:solidFill>
                <a:latin typeface="Plus Jakarta Sans"/>
              </a:rPr>
              <a:t>Tipiti</a:t>
            </a:r>
            <a:r>
              <a:rPr sz="1650" b="1" i="0" u="none" dirty="0">
                <a:solidFill>
                  <a:srgbClr val="1B2A22"/>
                </a:solidFill>
                <a:latin typeface="Plus Jakarta Sans"/>
              </a:rPr>
              <a:t> </a:t>
            </a:r>
            <a:r>
              <a:rPr sz="1650" b="1" i="0" u="none" dirty="0" err="1">
                <a:solidFill>
                  <a:srgbClr val="1B2A22"/>
                </a:solidFill>
                <a:latin typeface="Plus Jakarta Sans"/>
              </a:rPr>
              <a:t>Pedagógico</a:t>
            </a:r>
            <a:endParaRPr sz="165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xmlns="" id="{52EA204D-983B-8BA4-AC80-9BDAC16F6FCF}"/>
              </a:ext>
            </a:extLst>
          </p:cNvPr>
          <p:cNvSpPr txBox="1"/>
          <p:nvPr/>
        </p:nvSpPr>
        <p:spPr>
          <a:xfrm>
            <a:off x="832976" y="2981674"/>
            <a:ext cx="4564934" cy="28079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2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Nota 4 no INEP, diagnóstico do acompanhamento das turmas Mura (egressa), Sateré-Mawé, Munduruku e Médio Solimões (em andamento).</a:t>
            </a:r>
          </a:p>
          <a:p>
            <a:pPr>
              <a:lnSpc>
                <a:spcPts val="2025"/>
              </a:lnSpc>
            </a:pPr>
            <a:endParaRPr lang="pt-BR" dirty="0">
              <a:solidFill>
                <a:srgbClr val="4A5550"/>
              </a:solidFill>
              <a:latin typeface="Plus Jakarta Sans"/>
            </a:endParaRPr>
          </a:p>
          <a:p>
            <a:pPr>
              <a:lnSpc>
                <a:spcPts val="202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Dentro do processo de ação-reflexão-ação, o Tipiti Pedagógico, passou a orientar as novas ações do curso, visando a melhoria do processo de ensino-aprendizagem no curso FPI.</a:t>
            </a:r>
          </a:p>
          <a:p>
            <a:pPr algn="l">
              <a:lnSpc>
                <a:spcPts val="2025"/>
              </a:lnSpc>
            </a:pPr>
            <a:endParaRPr lang="pt-BR" sz="1500" dirty="0">
              <a:solidFill>
                <a:srgbClr val="4A5550"/>
              </a:solidFill>
              <a:latin typeface="Plus Jakarta Sans"/>
            </a:endParaRPr>
          </a:p>
          <a:p>
            <a:pPr algn="l">
              <a:lnSpc>
                <a:spcPts val="2025"/>
              </a:lnSpc>
            </a:pPr>
            <a:endParaRPr sz="1500" b="0" i="0" u="none" dirty="0">
              <a:solidFill>
                <a:srgbClr val="4A5550"/>
              </a:solidFill>
              <a:latin typeface="Plus Jakarta Sans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xmlns="" id="{6548EEF4-486B-A32F-209D-1177AB2CB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316" y="2521653"/>
            <a:ext cx="5597084" cy="38707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947AC43-49B2-E256-2508-F37D24533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6E773B0F-EF26-4F88-2B72-C89806545975}"/>
              </a:ext>
            </a:extLst>
          </p:cNvPr>
          <p:cNvSpPr/>
          <p:nvPr/>
        </p:nvSpPr>
        <p:spPr>
          <a:xfrm>
            <a:off x="-147484" y="-78658"/>
            <a:ext cx="12644284" cy="7305367"/>
          </a:xfrm>
          <a:prstGeom prst="roundRect">
            <a:avLst>
              <a:gd name="adj" fmla="val 4608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337D8BB-1182-0F29-C95F-2F23C4F261C0}"/>
              </a:ext>
            </a:extLst>
          </p:cNvPr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2. HISTÓRICO DA AUTOAVALIAÇÃO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C3ADCB7-3D9E-BD22-1115-5193EC5D5218}"/>
              </a:ext>
            </a:extLst>
          </p:cNvPr>
          <p:cNvSpPr txBox="1"/>
          <p:nvPr/>
        </p:nvSpPr>
        <p:spPr>
          <a:xfrm>
            <a:off x="405563" y="819772"/>
            <a:ext cx="1157688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B2A22"/>
                </a:solidFill>
                <a:latin typeface="Lora"/>
              </a:rPr>
              <a:t>O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Tipiti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Pedagógico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e a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Inclusão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lang="pt-BR" sz="2400" b="1" i="0" u="none" dirty="0">
                <a:solidFill>
                  <a:srgbClr val="1B2A22"/>
                </a:solidFill>
                <a:latin typeface="Lora"/>
              </a:rPr>
              <a:t>de Elementos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Visua</a:t>
            </a:r>
            <a:r>
              <a:rPr lang="pt-BR" sz="2400" b="1" dirty="0" err="1">
                <a:solidFill>
                  <a:srgbClr val="1B2A22"/>
                </a:solidFill>
                <a:latin typeface="Lora"/>
              </a:rPr>
              <a:t>is</a:t>
            </a:r>
            <a:r>
              <a:rPr lang="pt-BR" sz="2400" b="1" dirty="0">
                <a:solidFill>
                  <a:srgbClr val="1B2A22"/>
                </a:solidFill>
                <a:latin typeface="Lora"/>
              </a:rPr>
              <a:t> no Processo de Avaliação</a:t>
            </a:r>
            <a:endParaRPr sz="2400" b="1" i="0" u="none" dirty="0">
              <a:solidFill>
                <a:srgbClr val="1B2A22"/>
              </a:solidFill>
              <a:latin typeface="Lor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5100F2C-7912-E7C6-C9C7-9553AA44A0A0}"/>
              </a:ext>
            </a:extLst>
          </p:cNvPr>
          <p:cNvSpPr txBox="1"/>
          <p:nvPr/>
        </p:nvSpPr>
        <p:spPr>
          <a:xfrm>
            <a:off x="3184423" y="1608043"/>
            <a:ext cx="764248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200" b="1" dirty="0">
                <a:solidFill>
                  <a:srgbClr val="C05621"/>
                </a:solidFill>
                <a:latin typeface="Plus Jakarta Sans"/>
              </a:rPr>
              <a:t>Formadores</a:t>
            </a:r>
            <a:endParaRPr sz="1200" b="1" i="0" u="none" dirty="0">
              <a:solidFill>
                <a:srgbClr val="C05621"/>
              </a:solidFill>
              <a:latin typeface="Plus Jakarta San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9FC04C8-231A-F25D-D567-E393C1321AA7}"/>
              </a:ext>
            </a:extLst>
          </p:cNvPr>
          <p:cNvSpPr txBox="1"/>
          <p:nvPr/>
        </p:nvSpPr>
        <p:spPr>
          <a:xfrm>
            <a:off x="4340733" y="1549712"/>
            <a:ext cx="1732847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50" b="1" i="0" u="none" dirty="0">
                <a:solidFill>
                  <a:srgbClr val="1B2A22"/>
                </a:solidFill>
                <a:latin typeface="Plus Jakarta Sans"/>
              </a:rPr>
              <a:t>“Nenhum a menos”</a:t>
            </a:r>
            <a:endParaRPr sz="1650" b="1" i="0" u="none" dirty="0">
              <a:solidFill>
                <a:srgbClr val="1B2A22"/>
              </a:solidFill>
              <a:latin typeface="Plus Jakarta San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6EEB5AB0-B94B-5730-BF73-BF49FE4A7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690" y="1803628"/>
            <a:ext cx="7441822" cy="533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2370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13EC08A-D5CF-8898-8DA1-DED8E6CD9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xmlns="" id="{15658B26-AEE7-43A3-A84C-F4AFC18A0D9B}"/>
              </a:ext>
            </a:extLst>
          </p:cNvPr>
          <p:cNvSpPr/>
          <p:nvPr/>
        </p:nvSpPr>
        <p:spPr>
          <a:xfrm>
            <a:off x="-147484" y="-63910"/>
            <a:ext cx="12526297" cy="6985819"/>
          </a:xfrm>
          <a:prstGeom prst="roundRect">
            <a:avLst>
              <a:gd name="adj" fmla="val 4608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E762D50-1AA0-D885-BB23-337719584F89}"/>
              </a:ext>
            </a:extLst>
          </p:cNvPr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2. HISTÓRICO DA AUTOAVALIAÇÃO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B979851-A9BD-34BD-E04F-BB0B52E9839B}"/>
              </a:ext>
            </a:extLst>
          </p:cNvPr>
          <p:cNvSpPr txBox="1"/>
          <p:nvPr/>
        </p:nvSpPr>
        <p:spPr>
          <a:xfrm>
            <a:off x="405563" y="819772"/>
            <a:ext cx="1157688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B2A22"/>
                </a:solidFill>
                <a:latin typeface="Lora"/>
              </a:rPr>
              <a:t>O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Tipiti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Pedagógico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e a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Inclusão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lang="pt-BR" sz="2400" b="1" i="0" u="none" dirty="0">
                <a:solidFill>
                  <a:srgbClr val="1B2A22"/>
                </a:solidFill>
                <a:latin typeface="Lora"/>
              </a:rPr>
              <a:t>de Elementos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Visua</a:t>
            </a:r>
            <a:r>
              <a:rPr lang="pt-BR" sz="2400" b="1" dirty="0" err="1">
                <a:solidFill>
                  <a:srgbClr val="1B2A22"/>
                </a:solidFill>
                <a:latin typeface="Lora"/>
              </a:rPr>
              <a:t>is</a:t>
            </a:r>
            <a:r>
              <a:rPr lang="pt-BR" sz="2400" b="1" dirty="0">
                <a:solidFill>
                  <a:srgbClr val="1B2A22"/>
                </a:solidFill>
                <a:latin typeface="Lora"/>
              </a:rPr>
              <a:t> no Processo de Avaliação</a:t>
            </a:r>
            <a:endParaRPr sz="2400" b="1" i="0" u="none" dirty="0">
              <a:solidFill>
                <a:srgbClr val="1B2A22"/>
              </a:solidFill>
              <a:latin typeface="Lor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4EEC49C-48AE-F466-1AEE-10E2A1C16A30}"/>
              </a:ext>
            </a:extLst>
          </p:cNvPr>
          <p:cNvSpPr txBox="1"/>
          <p:nvPr/>
        </p:nvSpPr>
        <p:spPr>
          <a:xfrm>
            <a:off x="2613575" y="1641809"/>
            <a:ext cx="717248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200" b="1" dirty="0">
                <a:solidFill>
                  <a:srgbClr val="C05621"/>
                </a:solidFill>
                <a:latin typeface="Plus Jakarta Sans"/>
              </a:rPr>
              <a:t>Adequação</a:t>
            </a:r>
            <a:endParaRPr sz="1200" b="1" i="0" u="none" dirty="0">
              <a:solidFill>
                <a:srgbClr val="C05621"/>
              </a:solidFill>
              <a:latin typeface="Plus Jakarta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0F24B83-142F-3060-DC83-3336D9FEA001}"/>
              </a:ext>
            </a:extLst>
          </p:cNvPr>
          <p:cNvSpPr txBox="1"/>
          <p:nvPr/>
        </p:nvSpPr>
        <p:spPr>
          <a:xfrm>
            <a:off x="3666171" y="1607184"/>
            <a:ext cx="1178208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50" b="1" i="0" u="none" dirty="0">
                <a:solidFill>
                  <a:srgbClr val="1B2A22"/>
                </a:solidFill>
                <a:latin typeface="Plus Jakarta Sans"/>
              </a:rPr>
              <a:t>Fichas visuais</a:t>
            </a:r>
            <a:endParaRPr sz="165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xmlns="" id="{FB87690F-D420-5C83-8DFE-33363E62DF19}"/>
              </a:ext>
            </a:extLst>
          </p:cNvPr>
          <p:cNvSpPr txBox="1"/>
          <p:nvPr/>
        </p:nvSpPr>
        <p:spPr>
          <a:xfrm>
            <a:off x="5042143" y="1587663"/>
            <a:ext cx="6606226" cy="7561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25"/>
              </a:lnSpc>
            </a:pPr>
            <a:r>
              <a:rPr lang="pt-BR" sz="1500" dirty="0">
                <a:solidFill>
                  <a:srgbClr val="4A5550"/>
                </a:solidFill>
                <a:latin typeface="Plus Jakarta Sans"/>
              </a:rPr>
              <a:t>Uso de expressões ("carinhas") para contemplar diferentes níveis em português.</a:t>
            </a:r>
          </a:p>
          <a:p>
            <a:pPr algn="l">
              <a:lnSpc>
                <a:spcPts val="2025"/>
              </a:lnSpc>
            </a:pPr>
            <a:endParaRPr lang="pt-BR" sz="1500" dirty="0">
              <a:solidFill>
                <a:srgbClr val="4A5550"/>
              </a:solidFill>
              <a:latin typeface="Plus Jakarta Sans"/>
            </a:endParaRPr>
          </a:p>
          <a:p>
            <a:pPr algn="l">
              <a:lnSpc>
                <a:spcPts val="2025"/>
              </a:lnSpc>
            </a:pPr>
            <a:endParaRPr sz="1500" b="0" i="0" u="none" dirty="0">
              <a:solidFill>
                <a:srgbClr val="4A5550"/>
              </a:solidFill>
              <a:latin typeface="Plus Jakarta San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AB3195BD-CC1F-6B1A-8252-417B2A1BF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620" y="1861101"/>
            <a:ext cx="7302419" cy="506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7811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0EF44DD-8606-88AB-F400-8C2B783FA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xmlns="" id="{05AED98D-93AB-AD77-6578-EEC08EAAAB06}"/>
              </a:ext>
            </a:extLst>
          </p:cNvPr>
          <p:cNvSpPr/>
          <p:nvPr/>
        </p:nvSpPr>
        <p:spPr>
          <a:xfrm>
            <a:off x="-147484" y="-63910"/>
            <a:ext cx="12526297" cy="6985819"/>
          </a:xfrm>
          <a:prstGeom prst="roundRect">
            <a:avLst>
              <a:gd name="adj" fmla="val 4608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3620B52-B506-ECEB-0E45-8B3E056364A2}"/>
              </a:ext>
            </a:extLst>
          </p:cNvPr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2. HISTÓRICO DA AUTOAVALIAÇÃO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C909335-8D4C-52E9-E826-C7227ED4BC78}"/>
              </a:ext>
            </a:extLst>
          </p:cNvPr>
          <p:cNvSpPr txBox="1"/>
          <p:nvPr/>
        </p:nvSpPr>
        <p:spPr>
          <a:xfrm>
            <a:off x="405563" y="819772"/>
            <a:ext cx="1157688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B2A22"/>
                </a:solidFill>
                <a:latin typeface="Lora"/>
              </a:rPr>
              <a:t>O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Tipiti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Pedagógico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e a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Inclusão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lang="pt-BR" sz="2400" b="1" i="0" u="none" dirty="0">
                <a:solidFill>
                  <a:srgbClr val="1B2A22"/>
                </a:solidFill>
                <a:latin typeface="Lora"/>
              </a:rPr>
              <a:t>de Elementos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Visua</a:t>
            </a:r>
            <a:r>
              <a:rPr lang="pt-BR" sz="2400" b="1" dirty="0" err="1">
                <a:solidFill>
                  <a:srgbClr val="1B2A22"/>
                </a:solidFill>
                <a:latin typeface="Lora"/>
              </a:rPr>
              <a:t>is</a:t>
            </a:r>
            <a:r>
              <a:rPr lang="pt-BR" sz="2400" b="1" dirty="0">
                <a:solidFill>
                  <a:srgbClr val="1B2A22"/>
                </a:solidFill>
                <a:latin typeface="Lora"/>
              </a:rPr>
              <a:t> no Processo de Avaliação</a:t>
            </a:r>
            <a:endParaRPr sz="2400" b="1" i="0" u="none" dirty="0">
              <a:solidFill>
                <a:srgbClr val="1B2A22"/>
              </a:solidFill>
              <a:latin typeface="Lor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28FF730-F26B-CDC3-A8F0-42DC3D13F264}"/>
              </a:ext>
            </a:extLst>
          </p:cNvPr>
          <p:cNvSpPr txBox="1"/>
          <p:nvPr/>
        </p:nvSpPr>
        <p:spPr>
          <a:xfrm>
            <a:off x="2613575" y="1641809"/>
            <a:ext cx="831061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200" b="1" dirty="0">
                <a:solidFill>
                  <a:srgbClr val="C05621"/>
                </a:solidFill>
                <a:latin typeface="Plus Jakarta Sans"/>
              </a:rPr>
              <a:t>Adequação 2</a:t>
            </a:r>
            <a:endParaRPr sz="1200" b="1" i="0" u="none" dirty="0">
              <a:solidFill>
                <a:srgbClr val="C05621"/>
              </a:solidFill>
              <a:latin typeface="Plus Jakarta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9A53B43-CF9D-EDE5-9EE7-100328434D0A}"/>
              </a:ext>
            </a:extLst>
          </p:cNvPr>
          <p:cNvSpPr txBox="1"/>
          <p:nvPr/>
        </p:nvSpPr>
        <p:spPr>
          <a:xfrm>
            <a:off x="3666171" y="1607184"/>
            <a:ext cx="1178208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50" b="1" i="0" u="none" dirty="0">
                <a:solidFill>
                  <a:srgbClr val="1B2A22"/>
                </a:solidFill>
                <a:latin typeface="Plus Jakarta Sans"/>
              </a:rPr>
              <a:t>Fichas visuais</a:t>
            </a:r>
            <a:endParaRPr sz="1650" b="1" i="0" u="none" dirty="0">
              <a:solidFill>
                <a:srgbClr val="1B2A22"/>
              </a:solidFill>
              <a:latin typeface="Plus Jakarta San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880CF73F-B04C-3EC5-5F5C-2E5BD4E02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688" y="1916957"/>
            <a:ext cx="7090864" cy="494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4573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F2BABE-26EC-2509-C4F2-9A4D26A3E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xmlns="" id="{719B9EF2-1B43-2A0C-6BF4-7B6F39EB3D15}"/>
              </a:ext>
            </a:extLst>
          </p:cNvPr>
          <p:cNvSpPr/>
          <p:nvPr/>
        </p:nvSpPr>
        <p:spPr>
          <a:xfrm>
            <a:off x="-147484" y="-63910"/>
            <a:ext cx="12526297" cy="6985819"/>
          </a:xfrm>
          <a:prstGeom prst="roundRect">
            <a:avLst>
              <a:gd name="adj" fmla="val 4608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DDAAA73-6FEC-73D9-D581-682141D24924}"/>
              </a:ext>
            </a:extLst>
          </p:cNvPr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2. HISTÓRICO DA AUTOAVALIAÇÃO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6E85C06-1C82-1C76-2591-FD656BD0AD6D}"/>
              </a:ext>
            </a:extLst>
          </p:cNvPr>
          <p:cNvSpPr txBox="1"/>
          <p:nvPr/>
        </p:nvSpPr>
        <p:spPr>
          <a:xfrm>
            <a:off x="405563" y="819772"/>
            <a:ext cx="1157688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B2A22"/>
                </a:solidFill>
                <a:latin typeface="Lora"/>
              </a:rPr>
              <a:t>O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Tipiti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Pedagógico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e a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Inclusão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lang="pt-BR" sz="2400" b="1" i="0" u="none" dirty="0">
                <a:solidFill>
                  <a:srgbClr val="1B2A22"/>
                </a:solidFill>
                <a:latin typeface="Lora"/>
              </a:rPr>
              <a:t>de Elementos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Visua</a:t>
            </a:r>
            <a:r>
              <a:rPr lang="pt-BR" sz="2400" b="1" dirty="0" err="1">
                <a:solidFill>
                  <a:srgbClr val="1B2A22"/>
                </a:solidFill>
                <a:latin typeface="Lora"/>
              </a:rPr>
              <a:t>is</a:t>
            </a:r>
            <a:r>
              <a:rPr lang="pt-BR" sz="2400" b="1" dirty="0">
                <a:solidFill>
                  <a:srgbClr val="1B2A22"/>
                </a:solidFill>
                <a:latin typeface="Lora"/>
              </a:rPr>
              <a:t> no Processo de Avaliação</a:t>
            </a:r>
            <a:endParaRPr sz="2400" b="1" i="0" u="none" dirty="0">
              <a:solidFill>
                <a:srgbClr val="1B2A22"/>
              </a:solidFill>
              <a:latin typeface="Lor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C89B5CE-8FCC-3E78-D925-29EFEEBA684D}"/>
              </a:ext>
            </a:extLst>
          </p:cNvPr>
          <p:cNvSpPr txBox="1"/>
          <p:nvPr/>
        </p:nvSpPr>
        <p:spPr>
          <a:xfrm>
            <a:off x="2613575" y="1641809"/>
            <a:ext cx="752514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200" b="1" dirty="0">
                <a:solidFill>
                  <a:srgbClr val="C05621"/>
                </a:solidFill>
                <a:latin typeface="Plus Jakarta Sans"/>
              </a:rPr>
              <a:t>Adequação </a:t>
            </a:r>
            <a:endParaRPr sz="1200" b="1" i="0" u="none" dirty="0">
              <a:solidFill>
                <a:srgbClr val="C05621"/>
              </a:solidFill>
              <a:latin typeface="Plus Jakarta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0806E4C-3974-ED1F-CD3D-3AB8816B75BF}"/>
              </a:ext>
            </a:extLst>
          </p:cNvPr>
          <p:cNvSpPr txBox="1"/>
          <p:nvPr/>
        </p:nvSpPr>
        <p:spPr>
          <a:xfrm>
            <a:off x="3666171" y="1607184"/>
            <a:ext cx="2314993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50" b="1" i="0" u="none" dirty="0">
                <a:solidFill>
                  <a:srgbClr val="1B2A22"/>
                </a:solidFill>
                <a:latin typeface="Plus Jakarta Sans"/>
              </a:rPr>
              <a:t>Ficha do disce</a:t>
            </a:r>
            <a:r>
              <a:rPr lang="pt-BR" sz="1650" b="1" dirty="0">
                <a:solidFill>
                  <a:srgbClr val="1B2A22"/>
                </a:solidFill>
                <a:latin typeface="Plus Jakarta Sans"/>
              </a:rPr>
              <a:t>nte em 2024</a:t>
            </a:r>
            <a:endParaRPr sz="1650" b="1" i="0" u="none" dirty="0">
              <a:solidFill>
                <a:srgbClr val="1B2A22"/>
              </a:solidFill>
              <a:latin typeface="Plus Jakarta San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BC649FE-68F8-1FE7-426A-734A14F41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589" y="1894614"/>
            <a:ext cx="7181160" cy="495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4146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825882"/>
            <a:ext cx="3594190" cy="4181627"/>
          </a:xfrm>
          <a:prstGeom prst="roundRect">
            <a:avLst>
              <a:gd name="adj" fmla="val 5454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1825882"/>
            <a:ext cx="3644812" cy="4181628"/>
          </a:xfrm>
          <a:prstGeom prst="roundRect">
            <a:avLst>
              <a:gd name="adj" fmla="val 5454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1825883"/>
            <a:ext cx="3958232" cy="4181628"/>
          </a:xfrm>
          <a:prstGeom prst="roundRect">
            <a:avLst>
              <a:gd name="adj" fmla="val 5454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3171825"/>
            <a:ext cx="314325" cy="2476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3171825"/>
            <a:ext cx="247650" cy="247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900" y="3171825"/>
            <a:ext cx="314325" cy="247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2. HISTÓRICO DA AUTOAVALIAÇÃO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14375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B2A22"/>
                </a:solidFill>
                <a:latin typeface="Lora"/>
              </a:rPr>
              <a:t>Dimensões Avaliadas pelas Fichas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3581400"/>
            <a:ext cx="3067050" cy="16158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Relação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professor-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estudante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 e coordenação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,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didática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intercultural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,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questão linguística, material pedagógico (apostilas)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e compromisso do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discente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no 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seu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processo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formativo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581400"/>
            <a:ext cx="3067050" cy="10772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Percepção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sobre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espaços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físicos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(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escolas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pólo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, UEA, IFAM, UFAM)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,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diálogo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com o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movimento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indígena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 e sábios</a:t>
            </a:r>
            <a:r>
              <a:rPr sz="1500" b="0" i="0" u="none" dirty="0">
                <a:solidFill>
                  <a:srgbClr val="4A5550"/>
                </a:solidFill>
                <a:latin typeface="Plus Jakarta San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581400"/>
            <a:ext cx="3067050" cy="18851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Condições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concretas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de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transporte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,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apoio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financeiro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para o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deslocamento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das aldeias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, estadia </a:t>
            </a:r>
            <a:r>
              <a:rPr lang="pt-BR" dirty="0">
                <a:solidFill>
                  <a:srgbClr val="4A5550"/>
                </a:solidFill>
                <a:latin typeface="Plus Jakarta Sans"/>
              </a:rPr>
              <a:t>nos </a:t>
            </a:r>
            <a:r>
              <a:rPr lang="pt-BR" dirty="0" err="1">
                <a:solidFill>
                  <a:srgbClr val="4A5550"/>
                </a:solidFill>
                <a:latin typeface="Plus Jakarta Sans"/>
              </a:rPr>
              <a:t>pólos</a:t>
            </a:r>
            <a:r>
              <a:rPr lang="pt-BR" dirty="0">
                <a:solidFill>
                  <a:srgbClr val="4A5550"/>
                </a:solidFill>
                <a:latin typeface="Plus Jakarta Sans"/>
              </a:rPr>
              <a:t> ou FAEXP, alimentação, laser e bem estar durante os módulos no tempo universidade. </a:t>
            </a:r>
            <a:endParaRPr b="0" i="0" u="none" dirty="0">
              <a:solidFill>
                <a:srgbClr val="4A5550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04925" y="3162300"/>
            <a:ext cx="3175396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B2A22"/>
                </a:solidFill>
                <a:latin typeface="Plus Jakarta Sans"/>
              </a:rPr>
              <a:t>Processos Pedagógicos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72050" y="3162300"/>
            <a:ext cx="3025378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B2A22"/>
                </a:solidFill>
                <a:latin typeface="Plus Jakarta Sans"/>
              </a:rPr>
              <a:t>Dimensão Institucional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2525" y="3162300"/>
            <a:ext cx="3262907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 err="1">
                <a:solidFill>
                  <a:srgbClr val="1B2A22"/>
                </a:solidFill>
                <a:latin typeface="Plus Jakarta Sans"/>
              </a:rPr>
              <a:t>Logística</a:t>
            </a:r>
            <a:r>
              <a:rPr sz="1650" b="1" i="0" u="none" dirty="0">
                <a:solidFill>
                  <a:srgbClr val="1B2A22"/>
                </a:solidFill>
                <a:latin typeface="Plus Jakarta Sans"/>
              </a:rPr>
              <a:t> &amp; </a:t>
            </a:r>
            <a:r>
              <a:rPr sz="1650" b="1" i="0" u="none" dirty="0" err="1">
                <a:solidFill>
                  <a:srgbClr val="1B2A22"/>
                </a:solidFill>
                <a:latin typeface="Plus Jakarta Sans"/>
              </a:rPr>
              <a:t>Permanência</a:t>
            </a:r>
            <a:endParaRPr sz="1650" b="1" i="0" u="none" dirty="0">
              <a:solidFill>
                <a:srgbClr val="1B2A22"/>
              </a:solidFill>
              <a:latin typeface="Plus Jakarta Sans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xmlns="" id="{8C5922B3-9EB9-7CB7-16F2-00EBA7B128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409700"/>
            <a:ext cx="5334000" cy="4991100"/>
          </a:xfrm>
          <a:prstGeom prst="roundRect">
            <a:avLst>
              <a:gd name="adj" fmla="val 2290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1409700"/>
            <a:ext cx="5334000" cy="4991100"/>
          </a:xfrm>
          <a:prstGeom prst="roundRect">
            <a:avLst>
              <a:gd name="adj" fmla="val 2290"/>
            </a:avLst>
          </a:prstGeom>
          <a:solidFill>
            <a:srgbClr val="F2E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569091"/>
            <a:ext cx="314325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2567313"/>
            <a:ext cx="314325" cy="247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05621"/>
                </a:solidFill>
                <a:latin typeface="Plus Jakarta Sans"/>
              </a:rPr>
              <a:t>2. HISTÓRICO DA AUTOAVALIAÇÃO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14375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B2A22"/>
                </a:solidFill>
                <a:latin typeface="Lora"/>
              </a:rPr>
              <a:t>Devolutivas e Espaços de Diálogo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3025" y="2550041"/>
            <a:ext cx="258051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Seminár</a:t>
            </a:r>
            <a:r>
              <a:rPr lang="pt-BR" sz="2000" b="1" i="0" u="none" dirty="0">
                <a:solidFill>
                  <a:srgbClr val="1B2A22"/>
                </a:solidFill>
                <a:latin typeface="Plus Jakarta Sans"/>
              </a:rPr>
              <a:t>i</a:t>
            </a:r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os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de </a:t>
            </a:r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Avaliação</a:t>
            </a:r>
            <a:endParaRPr sz="200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3219450"/>
            <a:ext cx="4819650" cy="5129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Seminário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Parcial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R</a:t>
            </a:r>
            <a:r>
              <a:rPr lang="pt-BR" b="0" i="0" u="none" dirty="0" err="1">
                <a:solidFill>
                  <a:srgbClr val="3A4540"/>
                </a:solidFill>
                <a:latin typeface="Plus Jakarta Sans"/>
              </a:rPr>
              <a:t>etorno</a:t>
            </a:r>
            <a:r>
              <a:rPr lang="pt-BR" b="0" i="0" u="none" dirty="0">
                <a:solidFill>
                  <a:srgbClr val="3A4540"/>
                </a:solidFill>
                <a:latin typeface="Plus Jakarta Sans"/>
              </a:rPr>
              <a:t> da avalição dos 4 primeiros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módulos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e </a:t>
            </a:r>
            <a:r>
              <a:rPr lang="pt-BR" b="0" i="0" u="none" dirty="0">
                <a:solidFill>
                  <a:srgbClr val="3A4540"/>
                </a:solidFill>
                <a:latin typeface="Plus Jakarta Sans"/>
              </a:rPr>
              <a:t>divisão po</a:t>
            </a:r>
            <a:r>
              <a:rPr lang="pt-BR" dirty="0">
                <a:solidFill>
                  <a:srgbClr val="3A4540"/>
                </a:solidFill>
                <a:latin typeface="Plus Jakarta Sans"/>
              </a:rPr>
              <a:t>r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áreas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de </a:t>
            </a:r>
            <a:r>
              <a:rPr lang="pt-BR" dirty="0">
                <a:solidFill>
                  <a:srgbClr val="3A4540"/>
                </a:solidFill>
                <a:latin typeface="Plus Jakarta Sans"/>
              </a:rPr>
              <a:t>ênfase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886200"/>
            <a:ext cx="48196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Seminário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 Final: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Análise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global do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curso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ao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término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do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ciclo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formativo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552950"/>
            <a:ext cx="4819650" cy="5129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pt-BR" b="1" i="0" u="none" dirty="0">
                <a:solidFill>
                  <a:srgbClr val="3A4540"/>
                </a:solidFill>
                <a:latin typeface="Plus Jakarta Sans"/>
              </a:rPr>
              <a:t>Caráter extensionista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Participação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das</a:t>
            </a:r>
            <a:r>
              <a:rPr lang="pt-BR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organizações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indígenas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no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colegiado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81825" y="2548263"/>
            <a:ext cx="325422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Quali-Quanti &amp; Corpo </a:t>
            </a:r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Docente</a:t>
            </a:r>
            <a:endParaRPr sz="200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53200" y="3219450"/>
            <a:ext cx="48196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Síntese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Integrada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Cruzamento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de dados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estatísticos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com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falas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e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relatos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discentes</a:t>
            </a:r>
            <a:r>
              <a:rPr sz="1500" b="0" i="0" u="none" dirty="0">
                <a:solidFill>
                  <a:srgbClr val="3A4540"/>
                </a:solidFill>
                <a:latin typeface="Plus Jakarta Sans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3200" y="3886200"/>
            <a:ext cx="48196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Retorno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Docente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Envio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sistemático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aos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professores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para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readequação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didática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3200" y="4552950"/>
            <a:ext cx="48196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Espaço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 de </a:t>
            </a:r>
            <a:r>
              <a:rPr b="1" i="0" u="none" dirty="0" err="1">
                <a:solidFill>
                  <a:srgbClr val="3A4540"/>
                </a:solidFill>
                <a:latin typeface="Plus Jakarta Sans"/>
              </a:rPr>
              <a:t>Escuta</a:t>
            </a:r>
            <a:r>
              <a:rPr b="1" i="0" u="none" dirty="0">
                <a:solidFill>
                  <a:srgbClr val="3A4540"/>
                </a:solidFill>
                <a:latin typeface="Plus Jakarta Sans"/>
              </a:rPr>
              <a:t>: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Diálogo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direto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entre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discentes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,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docentes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e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coordenação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.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xmlns="" id="{A7392FA9-87FD-5ED8-24B3-72746D157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2052320"/>
            <a:ext cx="5257800" cy="4348480"/>
          </a:xfrm>
          <a:prstGeom prst="roundRect">
            <a:avLst>
              <a:gd name="adj" fmla="val 5000"/>
            </a:avLst>
          </a:prstGeom>
          <a:solidFill>
            <a:srgbClr val="F7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6192524" y="2052320"/>
            <a:ext cx="5389881" cy="4267200"/>
          </a:xfrm>
          <a:prstGeom prst="roundRect">
            <a:avLst>
              <a:gd name="adj" fmla="val 5000"/>
            </a:avLst>
          </a:prstGeom>
          <a:solidFill>
            <a:srgbClr val="EE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7055" y="2052320"/>
            <a:ext cx="48263" cy="4348480"/>
          </a:xfrm>
          <a:prstGeom prst="rect">
            <a:avLst/>
          </a:prstGeom>
          <a:solidFill>
            <a:srgbClr val="C056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192525" y="2052320"/>
            <a:ext cx="60954" cy="4267200"/>
          </a:xfrm>
          <a:prstGeom prst="rect">
            <a:avLst/>
          </a:prstGeom>
          <a:solidFill>
            <a:srgbClr val="2D5A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09343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C05621"/>
                </a:solidFill>
                <a:latin typeface="Plus Jakarta Sans"/>
              </a:rPr>
              <a:t>2.  PERSPECTIVAS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14375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Desafios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Recentes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e o Novo Plano de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Ação</a:t>
            </a:r>
            <a:endParaRPr sz="2400" b="1" i="0" u="none" dirty="0">
              <a:solidFill>
                <a:srgbClr val="1B2A22"/>
              </a:solidFill>
              <a:latin typeface="Lor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4237" y="2816423"/>
            <a:ext cx="308308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Desafios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Identificados</a:t>
            </a:r>
            <a:r>
              <a:rPr lang="pt-BR" sz="2000" b="1" i="0" u="none" dirty="0">
                <a:solidFill>
                  <a:srgbClr val="1B2A22"/>
                </a:solidFill>
                <a:latin typeface="Plus Jakarta Sans"/>
              </a:rPr>
              <a:t> (geral)</a:t>
            </a:r>
            <a:endParaRPr sz="200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2500" y="3486150"/>
            <a:ext cx="4781550" cy="1118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Perda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gradual de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sistematicidade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na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tabulação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de dados e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nas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devolutivas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aos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docentes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.</a:t>
            </a:r>
            <a:endParaRPr lang="pt-BR" b="0" i="0" u="none" dirty="0">
              <a:solidFill>
                <a:srgbClr val="4A5550"/>
              </a:solidFill>
              <a:latin typeface="Plus Jakarta Sans"/>
            </a:endParaRPr>
          </a:p>
          <a:p>
            <a:pPr algn="l">
              <a:lnSpc>
                <a:spcPts val="2175"/>
              </a:lnSpc>
            </a:pPr>
            <a:endParaRPr lang="pt-BR" dirty="0">
              <a:solidFill>
                <a:srgbClr val="4A5550"/>
              </a:solidFill>
              <a:latin typeface="Plus Jakarta Sans"/>
            </a:endParaRPr>
          </a:p>
          <a:p>
            <a:pPr algn="l">
              <a:lnSpc>
                <a:spcPts val="217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Avaliação INEP/MEC – nota 5</a:t>
            </a:r>
            <a:endParaRPr b="0" i="0" u="none" dirty="0">
              <a:solidFill>
                <a:srgbClr val="4A5550"/>
              </a:solidFill>
              <a:latin typeface="Plus Jakarta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2500" y="4966996"/>
            <a:ext cx="4781550" cy="836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175"/>
              </a:lnSpc>
            </a:pPr>
            <a:r>
              <a:rPr lang="pt-BR" sz="2000" b="1" dirty="0">
                <a:solidFill>
                  <a:srgbClr val="1B2A22"/>
                </a:solidFill>
                <a:latin typeface="Plus Jakarta Sans"/>
              </a:rPr>
              <a:t>(2024–2025 TURMA BAIXO AMAZONAS)</a:t>
            </a:r>
            <a:endParaRPr lang="pt-BR" sz="2000" b="0" i="0" u="none" dirty="0">
              <a:solidFill>
                <a:srgbClr val="4A5550"/>
              </a:solidFill>
              <a:latin typeface="Plus Jakarta Sans"/>
            </a:endParaRPr>
          </a:p>
          <a:p>
            <a:pPr algn="l">
              <a:lnSpc>
                <a:spcPts val="2175"/>
              </a:lnSpc>
            </a:pPr>
            <a:r>
              <a:rPr b="0" i="0" u="none" dirty="0">
                <a:solidFill>
                  <a:srgbClr val="4A5550"/>
                </a:solidFill>
                <a:latin typeface="Plus Jakarta Sans"/>
              </a:rPr>
              <a:t>Uso de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formulários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virtuais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na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Turma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4A5550"/>
                </a:solidFill>
                <a:latin typeface="Plus Jakarta Sans"/>
              </a:rPr>
              <a:t>Baixo</a:t>
            </a:r>
            <a:r>
              <a:rPr b="0" i="0" u="none" dirty="0">
                <a:solidFill>
                  <a:srgbClr val="4A5550"/>
                </a:solidFill>
                <a:latin typeface="Plus Jakarta Sans"/>
              </a:rPr>
              <a:t> Amazonas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 com baixo índice de êxito</a:t>
            </a:r>
            <a:r>
              <a:rPr sz="1500" b="0" i="0" u="none" dirty="0">
                <a:solidFill>
                  <a:srgbClr val="4A5550"/>
                </a:solidFill>
                <a:latin typeface="Plus Jakarta San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91300" y="2816422"/>
            <a:ext cx="290432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Redirecionamento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(2026-1)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91300" y="3486150"/>
            <a:ext cx="47815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Retorno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às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dinâmicas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presenciais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e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escuta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ativa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nos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seminários</a:t>
            </a:r>
            <a:r>
              <a:rPr lang="pt-BR" b="0" i="0" u="none" dirty="0">
                <a:solidFill>
                  <a:srgbClr val="3A4540"/>
                </a:solidFill>
                <a:latin typeface="Plus Jakarta Sans"/>
              </a:rPr>
              <a:t> de avaliação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ao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final de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cada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3A4540"/>
                </a:solidFill>
                <a:latin typeface="Plus Jakarta Sans"/>
              </a:rPr>
              <a:t>módulo</a:t>
            </a:r>
            <a:r>
              <a:rPr b="0" i="0" u="none" dirty="0">
                <a:solidFill>
                  <a:srgbClr val="3A4540"/>
                </a:solidFill>
                <a:latin typeface="Plus Jakarta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91300" y="4191000"/>
            <a:ext cx="4781550" cy="8463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lang="pt-BR" sz="2000" b="1" i="0" u="none" dirty="0">
                <a:solidFill>
                  <a:srgbClr val="3A4540"/>
                </a:solidFill>
                <a:latin typeface="Plus Jakarta Sans"/>
              </a:rPr>
              <a:t>Reuniões colegiadas</a:t>
            </a:r>
            <a:r>
              <a:rPr sz="2000" b="1" i="0" u="none" dirty="0">
                <a:solidFill>
                  <a:srgbClr val="3A4540"/>
                </a:solidFill>
                <a:latin typeface="Plus Jakarta Sans"/>
              </a:rPr>
              <a:t>: </a:t>
            </a:r>
            <a:endParaRPr lang="pt-BR" sz="2000" b="1" i="0" u="none" dirty="0">
              <a:solidFill>
                <a:srgbClr val="3A4540"/>
              </a:solidFill>
              <a:latin typeface="Plus Jakarta Sans"/>
            </a:endParaRPr>
          </a:p>
          <a:p>
            <a:pPr algn="l">
              <a:lnSpc>
                <a:spcPts val="2175"/>
              </a:lnSpc>
            </a:pPr>
            <a:endParaRPr lang="pt-BR" sz="1500" b="1" dirty="0">
              <a:solidFill>
                <a:srgbClr val="3A4540"/>
              </a:solidFill>
              <a:latin typeface="Plus Jakarta Sans"/>
            </a:endParaRPr>
          </a:p>
          <a:p>
            <a:pPr algn="l">
              <a:lnSpc>
                <a:spcPts val="2175"/>
              </a:lnSpc>
            </a:pPr>
            <a:r>
              <a:rPr lang="pt-BR" sz="2000" u="none" dirty="0">
                <a:solidFill>
                  <a:srgbClr val="3A4540"/>
                </a:solidFill>
                <a:latin typeface="Plus Jakarta Sans"/>
              </a:rPr>
              <a:t>Reflexões docentes.</a:t>
            </a:r>
            <a:endParaRPr sz="2000" u="none" dirty="0">
              <a:solidFill>
                <a:srgbClr val="3A4540"/>
              </a:solidFill>
              <a:latin typeface="Plus Jakarta Sans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733D05E8-D871-0C04-D73B-0168C2A38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274FF5EE-9F66-3228-C2CA-3E5E41808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xmlns="" id="{6A30CFBF-6232-C008-4F73-F0FD756AD283}"/>
              </a:ext>
            </a:extLst>
          </p:cNvPr>
          <p:cNvSpPr/>
          <p:nvPr/>
        </p:nvSpPr>
        <p:spPr>
          <a:xfrm>
            <a:off x="685800" y="2052320"/>
            <a:ext cx="5257800" cy="4348480"/>
          </a:xfrm>
          <a:prstGeom prst="roundRect">
            <a:avLst>
              <a:gd name="adj" fmla="val 5000"/>
            </a:avLst>
          </a:prstGeom>
          <a:solidFill>
            <a:srgbClr val="F7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101D30DB-5613-EC2A-F643-3711CB32B171}"/>
              </a:ext>
            </a:extLst>
          </p:cNvPr>
          <p:cNvSpPr/>
          <p:nvPr/>
        </p:nvSpPr>
        <p:spPr>
          <a:xfrm>
            <a:off x="6192524" y="2052320"/>
            <a:ext cx="5389881" cy="4267200"/>
          </a:xfrm>
          <a:prstGeom prst="roundRect">
            <a:avLst>
              <a:gd name="adj" fmla="val 5000"/>
            </a:avLst>
          </a:prstGeom>
          <a:solidFill>
            <a:srgbClr val="EE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787AD56-1848-85B3-2EF5-1C4B310331D9}"/>
              </a:ext>
            </a:extLst>
          </p:cNvPr>
          <p:cNvSpPr/>
          <p:nvPr/>
        </p:nvSpPr>
        <p:spPr>
          <a:xfrm>
            <a:off x="607055" y="2052320"/>
            <a:ext cx="48263" cy="4348480"/>
          </a:xfrm>
          <a:prstGeom prst="rect">
            <a:avLst/>
          </a:prstGeom>
          <a:solidFill>
            <a:srgbClr val="C056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6893890-31E1-C3DA-2444-B3CD75C9D87A}"/>
              </a:ext>
            </a:extLst>
          </p:cNvPr>
          <p:cNvSpPr/>
          <p:nvPr/>
        </p:nvSpPr>
        <p:spPr>
          <a:xfrm>
            <a:off x="6192525" y="2052320"/>
            <a:ext cx="60954" cy="4267200"/>
          </a:xfrm>
          <a:prstGeom prst="rect">
            <a:avLst/>
          </a:prstGeom>
          <a:solidFill>
            <a:srgbClr val="2D5A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3B420A9-BB2D-4920-A99B-555AE19EA4F4}"/>
              </a:ext>
            </a:extLst>
          </p:cNvPr>
          <p:cNvSpPr txBox="1"/>
          <p:nvPr/>
        </p:nvSpPr>
        <p:spPr>
          <a:xfrm>
            <a:off x="609600" y="457200"/>
            <a:ext cx="1109343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C05621"/>
                </a:solidFill>
                <a:latin typeface="Plus Jakarta Sans"/>
              </a:rPr>
              <a:t>2.  PERSPECTIVAS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AE4CC61-8023-13D5-D8E5-E6074355FA6C}"/>
              </a:ext>
            </a:extLst>
          </p:cNvPr>
          <p:cNvSpPr txBox="1"/>
          <p:nvPr/>
        </p:nvSpPr>
        <p:spPr>
          <a:xfrm>
            <a:off x="609600" y="714375"/>
            <a:ext cx="11582400" cy="3905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Desafios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Recentes</a:t>
            </a:r>
            <a:r>
              <a:rPr sz="2400" b="1" i="0" u="none" dirty="0">
                <a:solidFill>
                  <a:srgbClr val="1B2A22"/>
                </a:solidFill>
                <a:latin typeface="Lora"/>
              </a:rPr>
              <a:t> e o Novo Plano de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Ação</a:t>
            </a:r>
            <a:endParaRPr sz="2400" b="1" i="0" u="none" dirty="0">
              <a:solidFill>
                <a:srgbClr val="1B2A22"/>
              </a:solidFill>
              <a:latin typeface="Lor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70F6EFC-DFCC-1D5B-91CD-A543AADBF13F}"/>
              </a:ext>
            </a:extLst>
          </p:cNvPr>
          <p:cNvSpPr txBox="1"/>
          <p:nvPr/>
        </p:nvSpPr>
        <p:spPr>
          <a:xfrm>
            <a:off x="904237" y="2816423"/>
            <a:ext cx="341593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Desafios</a:t>
            </a:r>
            <a:r>
              <a:rPr sz="2000" b="1" i="0" u="none" dirty="0">
                <a:solidFill>
                  <a:srgbClr val="1B2A22"/>
                </a:solidFill>
                <a:latin typeface="Plus Jakarta Sans"/>
              </a:rPr>
              <a:t> </a:t>
            </a:r>
            <a:r>
              <a:rPr lang="pt-BR" sz="2000" b="1" i="0" u="none" dirty="0">
                <a:solidFill>
                  <a:srgbClr val="1B2A22"/>
                </a:solidFill>
                <a:latin typeface="Plus Jakarta Sans"/>
              </a:rPr>
              <a:t>Recentes </a:t>
            </a:r>
            <a:r>
              <a:rPr sz="2000" b="1" i="0" u="none" dirty="0" err="1">
                <a:solidFill>
                  <a:srgbClr val="1B2A22"/>
                </a:solidFill>
                <a:latin typeface="Plus Jakarta Sans"/>
              </a:rPr>
              <a:t>Identificados</a:t>
            </a:r>
            <a:r>
              <a:rPr lang="pt-BR" sz="2000" b="1" i="0" u="none" dirty="0">
                <a:solidFill>
                  <a:srgbClr val="1B2A22"/>
                </a:solidFill>
                <a:latin typeface="Plus Jakarta Sans"/>
              </a:rPr>
              <a:t> </a:t>
            </a:r>
            <a:endParaRPr sz="2000" b="1" i="0" u="none" dirty="0">
              <a:solidFill>
                <a:srgbClr val="1B2A22"/>
              </a:solidFill>
              <a:latin typeface="Plus Jakarta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591E7EC-7A51-1589-8720-837F54C18FCE}"/>
              </a:ext>
            </a:extLst>
          </p:cNvPr>
          <p:cNvSpPr txBox="1"/>
          <p:nvPr/>
        </p:nvSpPr>
        <p:spPr>
          <a:xfrm>
            <a:off x="952500" y="3486150"/>
            <a:ext cx="4781550" cy="22474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Elevado índice de evasão;</a:t>
            </a:r>
          </a:p>
          <a:p>
            <a:pPr algn="l">
              <a:lnSpc>
                <a:spcPts val="217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Questões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 psicológicas e de saúde em geral (</a:t>
            </a:r>
            <a:r>
              <a:rPr lang="pt-BR" b="0" i="0" u="none" dirty="0" err="1">
                <a:solidFill>
                  <a:srgbClr val="4A5550"/>
                </a:solidFill>
                <a:latin typeface="Plus Jakarta Sans"/>
              </a:rPr>
              <a:t>Oftamológico</a:t>
            </a:r>
            <a:r>
              <a:rPr lang="pt-BR" b="0" i="0" u="none" dirty="0">
                <a:solidFill>
                  <a:srgbClr val="4A5550"/>
                </a:solidFill>
                <a:latin typeface="Plus Jakarta Sans"/>
              </a:rPr>
              <a:t> à dentário);</a:t>
            </a:r>
          </a:p>
          <a:p>
            <a:pPr algn="l">
              <a:lnSpc>
                <a:spcPts val="217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Presença de crianças sem supervisão no campus;</a:t>
            </a:r>
            <a:endParaRPr lang="pt-BR" b="0" i="0" u="none" dirty="0">
              <a:solidFill>
                <a:srgbClr val="4A5550"/>
              </a:solidFill>
              <a:latin typeface="Plus Jakarta Sans"/>
            </a:endParaRPr>
          </a:p>
          <a:p>
            <a:pPr algn="l">
              <a:lnSpc>
                <a:spcPts val="217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Problemas de moradia em Manaus;</a:t>
            </a:r>
          </a:p>
          <a:p>
            <a:pPr algn="l">
              <a:lnSpc>
                <a:spcPts val="217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Responsabilidades familiares;</a:t>
            </a:r>
          </a:p>
          <a:p>
            <a:pPr algn="l">
              <a:lnSpc>
                <a:spcPts val="217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Situações de trabalho e renda;</a:t>
            </a:r>
          </a:p>
          <a:p>
            <a:pPr algn="l">
              <a:lnSpc>
                <a:spcPts val="2175"/>
              </a:lnSpc>
            </a:pPr>
            <a:r>
              <a:rPr lang="pt-BR" dirty="0">
                <a:solidFill>
                  <a:srgbClr val="4A5550"/>
                </a:solidFill>
                <a:latin typeface="Plus Jakarta Sans"/>
              </a:rPr>
              <a:t>Entre outros.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6E63318-F8C4-8DA6-0F05-018B73C992D0}"/>
              </a:ext>
            </a:extLst>
          </p:cNvPr>
          <p:cNvSpPr txBox="1"/>
          <p:nvPr/>
        </p:nvSpPr>
        <p:spPr>
          <a:xfrm>
            <a:off x="6591300" y="2828686"/>
            <a:ext cx="4781550" cy="1974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lang="pt-BR" sz="2000" b="1" i="0" u="none" dirty="0">
                <a:solidFill>
                  <a:srgbClr val="3A4540"/>
                </a:solidFill>
                <a:latin typeface="Plus Jakarta Sans"/>
              </a:rPr>
              <a:t>Apoio Institucional: </a:t>
            </a:r>
          </a:p>
          <a:p>
            <a:pPr algn="l">
              <a:lnSpc>
                <a:spcPts val="2175"/>
              </a:lnSpc>
            </a:pPr>
            <a:endParaRPr lang="pt-BR" sz="2000" b="1" i="0" u="none" dirty="0">
              <a:solidFill>
                <a:srgbClr val="3A4540"/>
              </a:solidFill>
              <a:latin typeface="Plus Jakarta Sans"/>
            </a:endParaRPr>
          </a:p>
          <a:p>
            <a:pPr algn="l">
              <a:lnSpc>
                <a:spcPts val="2175"/>
              </a:lnSpc>
            </a:pPr>
            <a:r>
              <a:rPr lang="pt-BR" sz="2000" dirty="0">
                <a:solidFill>
                  <a:srgbClr val="3A4540"/>
                </a:solidFill>
                <a:latin typeface="Plus Jakarta Sans"/>
              </a:rPr>
              <a:t>Bolsa Permanência/MEC;</a:t>
            </a:r>
          </a:p>
          <a:p>
            <a:pPr>
              <a:lnSpc>
                <a:spcPts val="2175"/>
              </a:lnSpc>
            </a:pPr>
            <a:r>
              <a:rPr lang="pt-BR" sz="2000" i="0" u="none" dirty="0">
                <a:solidFill>
                  <a:srgbClr val="3A4540"/>
                </a:solidFill>
                <a:latin typeface="Plus Jakarta Sans"/>
              </a:rPr>
              <a:t>Bolsas PIBID</a:t>
            </a:r>
            <a:r>
              <a:rPr lang="pt-BR" sz="2000" dirty="0">
                <a:solidFill>
                  <a:srgbClr val="3A4540"/>
                </a:solidFill>
                <a:latin typeface="Plus Jakarta Sans"/>
              </a:rPr>
              <a:t>, PIBIC e PET – Encontro de Saberes Indígenas Amazonenses;</a:t>
            </a:r>
            <a:endParaRPr lang="pt-BR" sz="2000" i="0" u="none" dirty="0">
              <a:solidFill>
                <a:srgbClr val="3A4540"/>
              </a:solidFill>
              <a:latin typeface="Plus Jakarta Sans"/>
            </a:endParaRPr>
          </a:p>
          <a:p>
            <a:pPr algn="l">
              <a:lnSpc>
                <a:spcPts val="2175"/>
              </a:lnSpc>
            </a:pPr>
            <a:r>
              <a:rPr lang="pt-BR" sz="2000" i="0" u="none" dirty="0">
                <a:solidFill>
                  <a:srgbClr val="3A4540"/>
                </a:solidFill>
                <a:latin typeface="Plus Jakarta Sans"/>
              </a:rPr>
              <a:t>Auxílio Tapera;</a:t>
            </a:r>
          </a:p>
          <a:p>
            <a:pPr algn="l">
              <a:lnSpc>
                <a:spcPts val="2175"/>
              </a:lnSpc>
            </a:pPr>
            <a:r>
              <a:rPr lang="pt-BR" sz="2000" dirty="0">
                <a:solidFill>
                  <a:srgbClr val="3A4540"/>
                </a:solidFill>
                <a:latin typeface="Plus Jakarta Sans"/>
              </a:rPr>
              <a:t>Projeto Cuidar e Pertencer;</a:t>
            </a:r>
            <a:r>
              <a:rPr lang="pt-BR" sz="2000" i="0" u="none" dirty="0">
                <a:solidFill>
                  <a:srgbClr val="3A4540"/>
                </a:solidFill>
                <a:latin typeface="Plus Jakarta Sans"/>
              </a:rPr>
              <a:t> 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F0529682-A8C3-1DE2-BFCD-1817B66B0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A91C47DD-38B0-F3EC-BD20-E7407E15B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7857" y="2107326"/>
            <a:ext cx="1472633" cy="144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1477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1FD0EE4-A117-73D9-D5F7-AEC678EAC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02C483DD-92E7-E5F7-1BEF-78945DF0E989}"/>
              </a:ext>
            </a:extLst>
          </p:cNvPr>
          <p:cNvSpPr/>
          <p:nvPr/>
        </p:nvSpPr>
        <p:spPr>
          <a:xfrm>
            <a:off x="6192524" y="2052320"/>
            <a:ext cx="5389881" cy="4267200"/>
          </a:xfrm>
          <a:prstGeom prst="roundRect">
            <a:avLst>
              <a:gd name="adj" fmla="val 5000"/>
            </a:avLst>
          </a:prstGeom>
          <a:solidFill>
            <a:srgbClr val="EE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/>
                </a:solidFill>
              </a:rPr>
              <a:t>4. </a:t>
            </a:r>
            <a:r>
              <a:rPr lang="pt-BR" u="sng" dirty="0">
                <a:solidFill>
                  <a:schemeClr val="tx1"/>
                </a:solidFill>
              </a:rPr>
              <a:t>Reforçar as bordas/alças</a:t>
            </a:r>
            <a:r>
              <a:rPr lang="pt-BR" dirty="0">
                <a:solidFill>
                  <a:schemeClr val="tx1"/>
                </a:solidFill>
              </a:rPr>
              <a:t>- monitorar riscos e agir rápido, a partir do cenário avaliativo do curso em seus muitos processos  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5. </a:t>
            </a:r>
            <a:r>
              <a:rPr lang="pt-BR" u="sng" dirty="0">
                <a:solidFill>
                  <a:schemeClr val="tx1"/>
                </a:solidFill>
              </a:rPr>
              <a:t>Renovar o trançado</a:t>
            </a:r>
            <a:r>
              <a:rPr lang="pt-BR" dirty="0">
                <a:solidFill>
                  <a:schemeClr val="tx1"/>
                </a:solidFill>
              </a:rPr>
              <a:t>-  avaliar, ajustar e recriar continuamente maneiras de melhoria e continuidade no processo formativo</a:t>
            </a:r>
          </a:p>
          <a:p>
            <a:endParaRPr lang="pt-BR" dirty="0">
              <a:solidFill>
                <a:schemeClr val="tx1"/>
              </a:solidFill>
            </a:endParaRPr>
          </a:p>
          <a:p>
            <a:endParaRPr lang="pt-BR" dirty="0">
              <a:solidFill>
                <a:schemeClr val="tx1"/>
              </a:solidFill>
            </a:endParaRPr>
          </a:p>
          <a:p>
            <a:r>
              <a:rPr lang="pt-BR" dirty="0">
                <a:solidFill>
                  <a:schemeClr val="tx1"/>
                </a:solidFill>
              </a:rPr>
              <a:t>Em andamento...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1B3801E-501C-177A-3468-435F43862F47}"/>
              </a:ext>
            </a:extLst>
          </p:cNvPr>
          <p:cNvSpPr/>
          <p:nvPr/>
        </p:nvSpPr>
        <p:spPr>
          <a:xfrm>
            <a:off x="6192525" y="2052320"/>
            <a:ext cx="60954" cy="4267200"/>
          </a:xfrm>
          <a:prstGeom prst="rect">
            <a:avLst/>
          </a:prstGeom>
          <a:solidFill>
            <a:srgbClr val="2D5A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5076764-8257-4697-B772-A0CF5C236521}"/>
              </a:ext>
            </a:extLst>
          </p:cNvPr>
          <p:cNvSpPr txBox="1"/>
          <p:nvPr/>
        </p:nvSpPr>
        <p:spPr>
          <a:xfrm>
            <a:off x="609600" y="457200"/>
            <a:ext cx="1109343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C05621"/>
                </a:solidFill>
                <a:latin typeface="Plus Jakarta Sans"/>
              </a:rPr>
              <a:t>2. PERSPECTIVAS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B2C2CD5-7C41-10E2-1A2C-D02EE83212AD}"/>
              </a:ext>
            </a:extLst>
          </p:cNvPr>
          <p:cNvSpPr txBox="1"/>
          <p:nvPr/>
        </p:nvSpPr>
        <p:spPr>
          <a:xfrm>
            <a:off x="609600" y="714375"/>
            <a:ext cx="286616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B2A22"/>
                </a:solidFill>
                <a:latin typeface="Lora"/>
              </a:rPr>
              <a:t>Novo Plano de </a:t>
            </a:r>
            <a:r>
              <a:rPr sz="2400" b="1" i="0" u="none" dirty="0" err="1">
                <a:solidFill>
                  <a:srgbClr val="1B2A22"/>
                </a:solidFill>
                <a:latin typeface="Lora"/>
              </a:rPr>
              <a:t>Ação</a:t>
            </a:r>
            <a:endParaRPr sz="2400" b="1" i="0" u="none" dirty="0">
              <a:solidFill>
                <a:srgbClr val="1B2A22"/>
              </a:solidFill>
              <a:latin typeface="Lora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FE5D4D3F-0CF1-16B5-2391-74578F8ED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  <p:sp>
        <p:nvSpPr>
          <p:cNvPr id="14" name="Rounded Rectangle 2">
            <a:extLst>
              <a:ext uri="{FF2B5EF4-FFF2-40B4-BE49-F238E27FC236}">
                <a16:creationId xmlns:a16="http://schemas.microsoft.com/office/drawing/2014/main" xmlns="" id="{ED99163E-49B9-2337-91BB-80C241CC78C9}"/>
              </a:ext>
            </a:extLst>
          </p:cNvPr>
          <p:cNvSpPr/>
          <p:nvPr/>
        </p:nvSpPr>
        <p:spPr>
          <a:xfrm>
            <a:off x="633732" y="2052320"/>
            <a:ext cx="5389881" cy="4267200"/>
          </a:xfrm>
          <a:prstGeom prst="roundRect">
            <a:avLst>
              <a:gd name="adj" fmla="val 5000"/>
            </a:avLst>
          </a:prstGeom>
          <a:solidFill>
            <a:srgbClr val="EE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xmlns="" id="{660CD4E5-3069-5AE8-CA16-B2220D574937}"/>
              </a:ext>
            </a:extLst>
          </p:cNvPr>
          <p:cNvSpPr/>
          <p:nvPr/>
        </p:nvSpPr>
        <p:spPr>
          <a:xfrm>
            <a:off x="633733" y="2052320"/>
            <a:ext cx="60954" cy="4267200"/>
          </a:xfrm>
          <a:prstGeom prst="rect">
            <a:avLst/>
          </a:prstGeom>
          <a:solidFill>
            <a:srgbClr val="2D5A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xmlns="" id="{1FD71FF0-85AB-0695-B156-8A13060D4483}"/>
              </a:ext>
            </a:extLst>
          </p:cNvPr>
          <p:cNvSpPr txBox="1"/>
          <p:nvPr/>
        </p:nvSpPr>
        <p:spPr>
          <a:xfrm>
            <a:off x="934720" y="2367280"/>
            <a:ext cx="4775200" cy="4216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t-BR" dirty="0"/>
              <a:t>O plano está organizado em 5 movimentos do arumã didático-pedagógico afetivo: </a:t>
            </a:r>
          </a:p>
          <a:p>
            <a:endParaRPr lang="pt-BR" dirty="0"/>
          </a:p>
          <a:p>
            <a:pPr marL="342900" indent="-342900">
              <a:buAutoNum type="arabicPeriod"/>
            </a:pPr>
            <a:r>
              <a:rPr lang="pt-BR" u="sng" dirty="0"/>
              <a:t>Escolher as palhas</a:t>
            </a:r>
            <a:r>
              <a:rPr lang="pt-BR" dirty="0"/>
              <a:t>-  conhecer os estudantes e suas realidades e a práxis docente dos formadores </a:t>
            </a:r>
          </a:p>
          <a:p>
            <a:r>
              <a:rPr lang="pt-BR" dirty="0"/>
              <a:t> </a:t>
            </a:r>
          </a:p>
          <a:p>
            <a:r>
              <a:rPr lang="pt-BR" dirty="0"/>
              <a:t>2. </a:t>
            </a:r>
            <a:r>
              <a:rPr lang="pt-BR" u="sng" dirty="0"/>
              <a:t>Preparar as fibras</a:t>
            </a:r>
            <a:r>
              <a:rPr lang="pt-BR" dirty="0"/>
              <a:t>-  acolher e criar condições de permanência  </a:t>
            </a:r>
          </a:p>
          <a:p>
            <a:endParaRPr lang="pt-BR" sz="2000" dirty="0"/>
          </a:p>
          <a:p>
            <a:r>
              <a:rPr lang="pt-BR" dirty="0"/>
              <a:t>3. </a:t>
            </a:r>
            <a:r>
              <a:rPr lang="pt-BR" u="sng" dirty="0"/>
              <a:t>Trançar o tipiti</a:t>
            </a:r>
            <a:r>
              <a:rPr lang="pt-BR" dirty="0"/>
              <a:t> – integrar uma pedagogia intercultural e interdisciplinar no curso com apoio de diversos colaboradores (pessoas; territórios;  organizações, UFAM, dentre outros.</a:t>
            </a:r>
          </a:p>
          <a:p>
            <a:endParaRPr lang="pt-BR" sz="2000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xmlns="" id="{E210B5CD-0CEB-FDF5-6CAA-320B4ADAF211}"/>
              </a:ext>
            </a:extLst>
          </p:cNvPr>
          <p:cNvSpPr txBox="1"/>
          <p:nvPr/>
        </p:nvSpPr>
        <p:spPr>
          <a:xfrm>
            <a:off x="1066799" y="1239718"/>
            <a:ext cx="8553999" cy="656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75"/>
              </a:lnSpc>
            </a:pPr>
            <a:r>
              <a:rPr lang="pt-BR" sz="2000" b="1" i="1" u="none" dirty="0">
                <a:solidFill>
                  <a:srgbClr val="3A4540"/>
                </a:solidFill>
                <a:latin typeface="Plus Jakarta Sans"/>
              </a:rPr>
              <a:t>"Novas Palhas de Arumã: Desconstruindo a  Evasão Universitária no Curso FPI"</a:t>
            </a:r>
            <a:r>
              <a:rPr lang="pt-BR" sz="2000" b="1" i="0" u="none" dirty="0">
                <a:solidFill>
                  <a:srgbClr val="3A4540"/>
                </a:solidFill>
                <a:latin typeface="Plus Jakarta Sans"/>
              </a:rPr>
              <a:t> </a:t>
            </a:r>
          </a:p>
          <a:p>
            <a:pPr algn="l">
              <a:lnSpc>
                <a:spcPts val="2175"/>
              </a:lnSpc>
            </a:pPr>
            <a:r>
              <a:rPr lang="pt-BR" sz="2000" b="1" i="0" u="none" dirty="0">
                <a:solidFill>
                  <a:srgbClr val="3A4540"/>
                </a:solidFill>
                <a:latin typeface="Plus Jakarta Sans"/>
              </a:rPr>
              <a:t>(compilado por Rita Floramar).</a:t>
            </a:r>
          </a:p>
        </p:txBody>
      </p:sp>
    </p:spTree>
    <p:extLst>
      <p:ext uri="{BB962C8B-B14F-4D97-AF65-F5344CB8AC3E}">
        <p14:creationId xmlns:p14="http://schemas.microsoft.com/office/powerpoint/2010/main" xmlns="" val="1401226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4906119"/>
            <a:ext cx="6096000" cy="4762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089777" y="810547"/>
            <a:ext cx="3585726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800" b="1" i="0" u="none" dirty="0">
                <a:solidFill>
                  <a:srgbClr val="C05621"/>
                </a:solidFill>
                <a:latin typeface="Plus Jakarta Sans"/>
              </a:rPr>
              <a:t>CONSIDERAÇÕES FINAIS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500" y="1866007"/>
            <a:ext cx="11811000" cy="1398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704"/>
              </a:lnSpc>
            </a:pPr>
            <a:r>
              <a:rPr sz="2850" b="1" i="0" u="none" dirty="0">
                <a:latin typeface="Lora"/>
              </a:rPr>
              <a:t>A </a:t>
            </a:r>
            <a:r>
              <a:rPr sz="2850" b="1" i="0" u="none" dirty="0" err="1">
                <a:latin typeface="Lora"/>
              </a:rPr>
              <a:t>autoavaliação</a:t>
            </a:r>
            <a:r>
              <a:rPr sz="2850" b="1" i="0" u="none" dirty="0">
                <a:latin typeface="Lora"/>
              </a:rPr>
              <a:t> no FPI é um </a:t>
            </a:r>
            <a:r>
              <a:rPr sz="2850" b="1" i="0" u="none" dirty="0" err="1">
                <a:latin typeface="Lora"/>
              </a:rPr>
              <a:t>processo</a:t>
            </a:r>
            <a:r>
              <a:rPr sz="2850" b="1" i="0" u="none" dirty="0">
                <a:latin typeface="Lora"/>
              </a:rPr>
              <a:t> </a:t>
            </a:r>
            <a:r>
              <a:rPr lang="pt-BR" sz="2850" b="1" i="0" u="none" dirty="0">
                <a:latin typeface="Lora"/>
              </a:rPr>
              <a:t>em constante transformação</a:t>
            </a:r>
            <a:r>
              <a:rPr lang="pt-BR" sz="2850" b="1" dirty="0">
                <a:latin typeface="Lora"/>
              </a:rPr>
              <a:t> que</a:t>
            </a:r>
            <a:r>
              <a:rPr lang="pt-BR" sz="2850" b="1" i="0" u="none" dirty="0">
                <a:latin typeface="Lora"/>
              </a:rPr>
              <a:t> envolve</a:t>
            </a:r>
            <a:r>
              <a:rPr sz="2850" b="1" i="0" u="none" dirty="0">
                <a:latin typeface="Lora"/>
              </a:rPr>
              <a:t> </a:t>
            </a:r>
            <a:r>
              <a:rPr sz="2850" b="1" i="0" u="none" dirty="0" err="1">
                <a:latin typeface="Lora"/>
              </a:rPr>
              <a:t>reflexão</a:t>
            </a:r>
            <a:r>
              <a:rPr sz="2850" b="1" i="0" u="none" dirty="0">
                <a:latin typeface="Lora"/>
              </a:rPr>
              <a:t> </a:t>
            </a:r>
            <a:r>
              <a:rPr lang="pt-BR" sz="2850" b="1" i="0" u="none" dirty="0">
                <a:latin typeface="Lora"/>
              </a:rPr>
              <a:t> para o</a:t>
            </a:r>
            <a:r>
              <a:rPr sz="2850" b="1" i="0" u="none" dirty="0">
                <a:latin typeface="Lora"/>
              </a:rPr>
              <a:t> </a:t>
            </a:r>
            <a:r>
              <a:rPr sz="2850" b="1" i="0" u="none" dirty="0" err="1">
                <a:latin typeface="Lora"/>
              </a:rPr>
              <a:t>aprimoramento</a:t>
            </a:r>
            <a:r>
              <a:rPr sz="2850" b="1" i="0" u="none" dirty="0">
                <a:latin typeface="Lora"/>
              </a:rPr>
              <a:t> da </a:t>
            </a:r>
            <a:r>
              <a:rPr lang="pt-BR" sz="2850" b="1" dirty="0">
                <a:latin typeface="Lora"/>
              </a:rPr>
              <a:t>Formação de Professores</a:t>
            </a:r>
            <a:r>
              <a:rPr sz="2850" b="1" i="0" u="none" dirty="0">
                <a:latin typeface="Lora"/>
              </a:rPr>
              <a:t> </a:t>
            </a:r>
            <a:r>
              <a:rPr sz="2850" b="1" i="0" u="none" dirty="0" err="1">
                <a:latin typeface="Lora"/>
              </a:rPr>
              <a:t>Indígena</a:t>
            </a:r>
            <a:r>
              <a:rPr lang="pt-BR" sz="2850" b="1" i="0" u="none" dirty="0">
                <a:latin typeface="Lora"/>
              </a:rPr>
              <a:t>s.</a:t>
            </a:r>
            <a:r>
              <a:rPr sz="2850" b="1" i="0" u="none" dirty="0">
                <a:solidFill>
                  <a:srgbClr val="FBF9F5"/>
                </a:solidFill>
                <a:latin typeface="Lora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0843" y="4014688"/>
            <a:ext cx="10266363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t-BR" dirty="0"/>
              <a:t>A experiência de autoavaliação do FPI revela uma preocupação em produzir informações sobre os processos pedagógicos, institucionais e logísticos do curso e, simultaneamente, em criar espaços de escuta e devolutiva para que essas informações pudessem contribuir para o acompanhamento e o aprimoramento da formação oferecida.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43275" y="5144244"/>
            <a:ext cx="161925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E2EBE0"/>
                </a:solidFill>
                <a:latin typeface="Plus Jakarta Sans"/>
              </a:rPr>
              <a:t>FACED / UFAM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8665" y="5144244"/>
            <a:ext cx="246459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E2EBE0"/>
                </a:solidFill>
                <a:latin typeface="Plus Jakarta Sans"/>
              </a:rPr>
              <a:t>PROEG • 30 SET 2026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DF5F87B7-3B99-14F5-DE8C-9D311258E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CE767CB1-40F3-F733-48F3-EF29DBC696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01" r="1" b="9601"/>
          <a:stretch>
            <a:fillRect/>
          </a:stretch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8A39C87C-445E-53C9-372C-CE3F238B45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81" r="-3" b="37671"/>
          <a:stretch>
            <a:fillRect/>
          </a:stretch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C038956E-6762-DD25-21FE-80ED4C8B66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81" r="21008" b="2"/>
          <a:stretch>
            <a:fillRect/>
          </a:stretch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9E85FDB4-A577-BD9B-5E81-60F1AA286DD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113" r="1" b="1"/>
          <a:stretch>
            <a:fillRect/>
          </a:stretch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A2C4FE65-F3B1-8F6F-B279-85CBDAF5603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614" r="-4" b="-4"/>
          <a:stretch>
            <a:fillRect/>
          </a:stretch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E7034CB5-DBF7-DDD7-F5ED-1B887B64FB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5712" y="-117853"/>
            <a:ext cx="1943735" cy="194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024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1312</Words>
  <Application>Microsoft Office PowerPoint</Application>
  <PresentationFormat>Personalizar</PresentationFormat>
  <Paragraphs>173</Paragraphs>
  <Slides>21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7" baseType="lpstr">
      <vt:lpstr>Arial</vt:lpstr>
      <vt:lpstr>Calibri</vt:lpstr>
      <vt:lpstr>Lora</vt:lpstr>
      <vt:lpstr>Plus Jakarta Sans</vt:lpstr>
      <vt:lpstr>Aptos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ALDINÉA</dc:creator>
  <dc:description>generated using python-pptx</dc:description>
  <cp:lastModifiedBy>ALDINÉA</cp:lastModifiedBy>
  <cp:revision>6</cp:revision>
  <dcterms:created xsi:type="dcterms:W3CDTF">2013-01-27T09:14:16Z</dcterms:created>
  <dcterms:modified xsi:type="dcterms:W3CDTF">2026-09-30T17:52:20Z</dcterms:modified>
</cp:coreProperties>
</file>