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8803600" cy="36004500"/>
  <p:notesSz cx="6858000" cy="9144000"/>
  <p:defaultTextStyle>
    <a:defPPr>
      <a:defRPr lang="pt-BR"/>
    </a:defPPr>
    <a:lvl1pPr marL="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6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3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49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664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30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0996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162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3280" algn="l" defTabSz="3703320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007033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67" autoAdjust="0"/>
    <p:restoredTop sz="86377" autoAdjust="0"/>
  </p:normalViewPr>
  <p:slideViewPr>
    <p:cSldViewPr>
      <p:cViewPr>
        <p:scale>
          <a:sx n="30" d="100"/>
          <a:sy n="30" d="100"/>
        </p:scale>
        <p:origin x="-2868" y="582"/>
      </p:cViewPr>
      <p:guideLst>
        <p:guide orient="horz" pos="11340"/>
        <p:guide pos="9072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270" y="11184734"/>
            <a:ext cx="24483060" cy="7717631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6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pPr/>
              <a:t>01/10/2019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pPr/>
              <a:t>01/10/2019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83225" y="7567613"/>
            <a:ext cx="20412551" cy="1612868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35568" y="7567613"/>
            <a:ext cx="60767595" cy="1612868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pPr/>
              <a:t>01/10/2019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pPr/>
              <a:t>01/10/2019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286" y="23136228"/>
            <a:ext cx="24483060" cy="7150894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5286" y="15260246"/>
            <a:ext cx="24483060" cy="7875982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66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3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49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664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30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099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162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328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pPr/>
              <a:t>01/10/2019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35570" y="44105513"/>
            <a:ext cx="40590072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605700" y="44105513"/>
            <a:ext cx="40590075" cy="124748925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pPr/>
              <a:t>01/10/2019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8059343"/>
            <a:ext cx="12726592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180" y="11418094"/>
            <a:ext cx="12726592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1830" y="8059343"/>
            <a:ext cx="12731591" cy="335875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660" indent="0">
              <a:buNone/>
              <a:defRPr sz="8100" b="1"/>
            </a:lvl2pPr>
            <a:lvl3pPr marL="3703320" indent="0">
              <a:buNone/>
              <a:defRPr sz="7300" b="1"/>
            </a:lvl3pPr>
            <a:lvl4pPr marL="5554980" indent="0">
              <a:buNone/>
              <a:defRPr sz="6500" b="1"/>
            </a:lvl4pPr>
            <a:lvl5pPr marL="7406640" indent="0">
              <a:buNone/>
              <a:defRPr sz="6500" b="1"/>
            </a:lvl5pPr>
            <a:lvl6pPr marL="9258300" indent="0">
              <a:buNone/>
              <a:defRPr sz="6500" b="1"/>
            </a:lvl6pPr>
            <a:lvl7pPr marL="11109960" indent="0">
              <a:buNone/>
              <a:defRPr sz="6500" b="1"/>
            </a:lvl7pPr>
            <a:lvl8pPr marL="12961620" indent="0">
              <a:buNone/>
              <a:defRPr sz="6500" b="1"/>
            </a:lvl8pPr>
            <a:lvl9pPr marL="14813280" indent="0">
              <a:buNone/>
              <a:defRPr sz="65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1830" y="11418094"/>
            <a:ext cx="12731591" cy="20744262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pPr/>
              <a:t>01/10/2019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pPr/>
              <a:t>01/10/2019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pPr/>
              <a:t>01/10/2019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2" y="1433512"/>
            <a:ext cx="9476186" cy="6100763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1407" y="1433515"/>
            <a:ext cx="16102013" cy="30728843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182" y="7534278"/>
            <a:ext cx="9476186" cy="24628081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pPr/>
              <a:t>01/10/2019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707" y="25203150"/>
            <a:ext cx="17282160" cy="297537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707" y="3217069"/>
            <a:ext cx="17282160" cy="21602700"/>
          </a:xfrm>
        </p:spPr>
        <p:txBody>
          <a:bodyPr/>
          <a:lstStyle>
            <a:lvl1pPr marL="0" indent="0">
              <a:buNone/>
              <a:defRPr sz="13000"/>
            </a:lvl1pPr>
            <a:lvl2pPr marL="1851660" indent="0">
              <a:buNone/>
              <a:defRPr sz="11300"/>
            </a:lvl2pPr>
            <a:lvl3pPr marL="3703320" indent="0">
              <a:buNone/>
              <a:defRPr sz="9700"/>
            </a:lvl3pPr>
            <a:lvl4pPr marL="5554980" indent="0">
              <a:buNone/>
              <a:defRPr sz="8100"/>
            </a:lvl4pPr>
            <a:lvl5pPr marL="7406640" indent="0">
              <a:buNone/>
              <a:defRPr sz="8100"/>
            </a:lvl5pPr>
            <a:lvl6pPr marL="9258300" indent="0">
              <a:buNone/>
              <a:defRPr sz="8100"/>
            </a:lvl6pPr>
            <a:lvl7pPr marL="11109960" indent="0">
              <a:buNone/>
              <a:defRPr sz="8100"/>
            </a:lvl7pPr>
            <a:lvl8pPr marL="12961620" indent="0">
              <a:buNone/>
              <a:defRPr sz="8100"/>
            </a:lvl8pPr>
            <a:lvl9pPr marL="14813280" indent="0">
              <a:buNone/>
              <a:defRPr sz="81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707" y="28178524"/>
            <a:ext cx="17282160" cy="4225526"/>
          </a:xfrm>
        </p:spPr>
        <p:txBody>
          <a:bodyPr/>
          <a:lstStyle>
            <a:lvl1pPr marL="0" indent="0">
              <a:buNone/>
              <a:defRPr sz="5700"/>
            </a:lvl1pPr>
            <a:lvl2pPr marL="1851660" indent="0">
              <a:buNone/>
              <a:defRPr sz="4900"/>
            </a:lvl2pPr>
            <a:lvl3pPr marL="3703320" indent="0">
              <a:buNone/>
              <a:defRPr sz="4100"/>
            </a:lvl3pPr>
            <a:lvl4pPr marL="5554980" indent="0">
              <a:buNone/>
              <a:defRPr sz="3600"/>
            </a:lvl4pPr>
            <a:lvl5pPr marL="7406640" indent="0">
              <a:buNone/>
              <a:defRPr sz="3600"/>
            </a:lvl5pPr>
            <a:lvl6pPr marL="9258300" indent="0">
              <a:buNone/>
              <a:defRPr sz="3600"/>
            </a:lvl6pPr>
            <a:lvl7pPr marL="11109960" indent="0">
              <a:buNone/>
              <a:defRPr sz="3600"/>
            </a:lvl7pPr>
            <a:lvl8pPr marL="12961620" indent="0">
              <a:buNone/>
              <a:defRPr sz="3600"/>
            </a:lvl8pPr>
            <a:lvl9pPr marL="14813280" indent="0">
              <a:buNone/>
              <a:defRPr sz="3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E0046-8B12-42C4-9DAE-FF6B2AB55A7D}" type="datetimeFigureOut">
              <a:rPr lang="pt-BR" smtClean="0"/>
              <a:pPr/>
              <a:t>01/10/2019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2438F-57BA-49A3-BBEF-E155EE3708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440180" y="1441850"/>
            <a:ext cx="25923240" cy="6000750"/>
          </a:xfrm>
          <a:prstGeom prst="rect">
            <a:avLst/>
          </a:prstGeom>
        </p:spPr>
        <p:txBody>
          <a:bodyPr vert="horz" lIns="370332" tIns="185166" rIns="370332" bIns="185166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8401053"/>
            <a:ext cx="25923240" cy="23761306"/>
          </a:xfrm>
          <a:prstGeom prst="rect">
            <a:avLst/>
          </a:prstGeom>
        </p:spPr>
        <p:txBody>
          <a:bodyPr vert="horz" lIns="370332" tIns="185166" rIns="370332" bIns="185166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401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E0046-8B12-42C4-9DAE-FF6B2AB55A7D}" type="datetimeFigureOut">
              <a:rPr lang="pt-BR" smtClean="0"/>
              <a:pPr/>
              <a:t>01/10/2019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841230" y="33370840"/>
            <a:ext cx="91211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0642580" y="33370840"/>
            <a:ext cx="6720840" cy="1916906"/>
          </a:xfrm>
          <a:prstGeom prst="rect">
            <a:avLst/>
          </a:prstGeom>
        </p:spPr>
        <p:txBody>
          <a:bodyPr vert="horz" lIns="370332" tIns="185166" rIns="370332" bIns="185166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2438F-57BA-49A3-BBEF-E155EE3708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3320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745" indent="-1388745" algn="l" defTabSz="3703320" rtl="0" eaLnBrk="1" latinLnBrk="0" hangingPunct="1">
        <a:spcBef>
          <a:spcPct val="20000"/>
        </a:spcBef>
        <a:buFont typeface="Arial" pitchFamily="34" charset="0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8948" indent="-1157288" algn="l" defTabSz="3703320" rtl="0" eaLnBrk="1" latinLnBrk="0" hangingPunct="1">
        <a:spcBef>
          <a:spcPct val="20000"/>
        </a:spcBef>
        <a:buFont typeface="Arial" pitchFamily="34" charset="0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1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indent="-925830" algn="l" defTabSz="3703320" rtl="0" eaLnBrk="1" latinLnBrk="0" hangingPunct="1">
        <a:spcBef>
          <a:spcPct val="20000"/>
        </a:spcBef>
        <a:buFont typeface="Arial" pitchFamily="34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470" indent="-925830" algn="l" defTabSz="3703320" rtl="0" eaLnBrk="1" latinLnBrk="0" hangingPunct="1">
        <a:spcBef>
          <a:spcPct val="20000"/>
        </a:spcBef>
        <a:buFont typeface="Arial" pitchFamily="34" charset="0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13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579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745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110" indent="-925830" algn="l" defTabSz="370332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3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49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30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996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162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3280" algn="l" defTabSz="3703320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28803600" cy="61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3780620" y="648322"/>
            <a:ext cx="220344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500" b="1" dirty="0" smtClean="0"/>
              <a:t>TÍTULO DO PROJETO</a:t>
            </a:r>
          </a:p>
          <a:p>
            <a:pPr algn="ctr"/>
            <a:r>
              <a:rPr lang="pt-BR" sz="6500" b="1" dirty="0" smtClean="0"/>
              <a:t>FONTE: CALIBRI 65 NEGRITO</a:t>
            </a:r>
            <a:endParaRPr lang="pt-BR" sz="6500" b="1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024536" y="2957227"/>
            <a:ext cx="23546616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700" b="1" dirty="0" smtClean="0"/>
              <a:t>NOME DOS AUTORES;</a:t>
            </a:r>
            <a:r>
              <a:rPr lang="pt-BR" sz="5700" dirty="0" smtClean="0"/>
              <a:t> CALIBRI 57</a:t>
            </a:r>
          </a:p>
          <a:p>
            <a:pPr algn="ctr"/>
            <a:r>
              <a:rPr lang="pt-BR" sz="4000" b="1" baseline="30000" dirty="0" smtClean="0"/>
              <a:t>1</a:t>
            </a:r>
            <a:r>
              <a:rPr lang="pt-BR" sz="4000" dirty="0" smtClean="0"/>
              <a:t>Acadêmica da Faculdade de XXXXX/UFAM – Indicar fonte da Bolsa IC – </a:t>
            </a:r>
            <a:r>
              <a:rPr lang="pt-BR" sz="4000" dirty="0" err="1" smtClean="0"/>
              <a:t>Calibri</a:t>
            </a:r>
            <a:r>
              <a:rPr lang="pt-BR" sz="4000" dirty="0" smtClean="0"/>
              <a:t> 40</a:t>
            </a:r>
            <a:endParaRPr lang="pt-BR" sz="4000" dirty="0" smtClean="0">
              <a:solidFill>
                <a:srgbClr val="FF0000"/>
              </a:solidFill>
            </a:endParaRPr>
          </a:p>
          <a:p>
            <a:pPr algn="ctr"/>
            <a:r>
              <a:rPr lang="pt-BR" sz="4000" b="1" baseline="30000" dirty="0" smtClean="0"/>
              <a:t>2</a:t>
            </a:r>
            <a:r>
              <a:rPr lang="pt-BR" sz="4000" dirty="0" smtClean="0"/>
              <a:t>Professora Doutora - Faculdade de XXXX - XX/UFAM – </a:t>
            </a:r>
            <a:r>
              <a:rPr lang="pt-BR" sz="4000" dirty="0" err="1" smtClean="0"/>
              <a:t>Calibri</a:t>
            </a:r>
            <a:r>
              <a:rPr lang="pt-BR" sz="4000" dirty="0" smtClean="0"/>
              <a:t> 40 </a:t>
            </a:r>
          </a:p>
          <a:p>
            <a:pPr algn="ctr"/>
            <a:r>
              <a:rPr lang="pt-BR" sz="4000" b="1" baseline="30000" dirty="0" smtClean="0"/>
              <a:t>3</a:t>
            </a:r>
            <a:r>
              <a:rPr lang="pt-BR" sz="4000" dirty="0" smtClean="0"/>
              <a:t>Mestre – Faculdade de XXXX – XX/UFAM – </a:t>
            </a:r>
            <a:r>
              <a:rPr lang="pt-BR" sz="4000" dirty="0" err="1" smtClean="0"/>
              <a:t>Calibri</a:t>
            </a:r>
            <a:r>
              <a:rPr lang="pt-BR" sz="4000" dirty="0" smtClean="0"/>
              <a:t> 40  </a:t>
            </a:r>
            <a:endParaRPr lang="pt-BR" sz="4000" dirty="0" smtClean="0"/>
          </a:p>
          <a:p>
            <a:pPr algn="ctr"/>
            <a:r>
              <a:rPr lang="pt-BR" sz="6000" i="1" dirty="0" smtClean="0"/>
              <a:t>0,80×1,2m ( sugestão de formato)</a:t>
            </a:r>
            <a:endParaRPr lang="pt-BR" sz="6000" b="1" i="1" dirty="0"/>
          </a:p>
        </p:txBody>
      </p:sp>
      <p:sp>
        <p:nvSpPr>
          <p:cNvPr id="13" name="Retângulo 12"/>
          <p:cNvSpPr/>
          <p:nvPr/>
        </p:nvSpPr>
        <p:spPr>
          <a:xfrm>
            <a:off x="1080320" y="6535026"/>
            <a:ext cx="13393488" cy="900000"/>
          </a:xfrm>
          <a:prstGeom prst="rect">
            <a:avLst/>
          </a:prstGeom>
          <a:solidFill>
            <a:srgbClr val="FF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6215082" y="6631083"/>
            <a:ext cx="3123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/>
              <a:t>INTRODUÇÃO</a:t>
            </a:r>
            <a:endParaRPr lang="pt-BR" sz="40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080320" y="7561090"/>
            <a:ext cx="1339348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 smtClean="0"/>
              <a:t>A  forma mais prevalente de câncer em boca é o carcinoma de células escamosas oral (CCEO), que representa em torno de 90% das neoplasias malignas orais. Entre os múltiplos fatores de risco relacionados ao CCEO, o </a:t>
            </a:r>
            <a:r>
              <a:rPr lang="pt-BR" sz="3200" dirty="0" err="1" smtClean="0"/>
              <a:t>papilomavírus</a:t>
            </a:r>
            <a:r>
              <a:rPr lang="pt-BR" sz="3200" dirty="0" smtClean="0"/>
              <a:t> humanos (HPV) é o vírus mais comumente citado na literatura como envolvido na </a:t>
            </a:r>
            <a:r>
              <a:rPr lang="pt-BR" sz="3200" dirty="0" err="1" smtClean="0"/>
              <a:t>carcinogênese</a:t>
            </a:r>
            <a:r>
              <a:rPr lang="pt-BR" sz="3200" dirty="0" smtClean="0"/>
              <a:t> oral. Além do HPV, múltiplos fatores de risco estão envolvidos, tais como: o fumo e o álcool. Embora estes fatores etiológicos já estejam bem estabelecidos na </a:t>
            </a:r>
            <a:r>
              <a:rPr lang="pt-BR" sz="3200" dirty="0" err="1" smtClean="0"/>
              <a:t>carcinogênese</a:t>
            </a:r>
            <a:r>
              <a:rPr lang="pt-BR" sz="3200" dirty="0" smtClean="0"/>
              <a:t> oral, apenas um pequeno número de usuários desses produtos desenvolve câncer. </a:t>
            </a:r>
          </a:p>
          <a:p>
            <a:pPr algn="just">
              <a:lnSpc>
                <a:spcPct val="150000"/>
              </a:lnSpc>
            </a:pPr>
            <a:endParaRPr lang="pt-BR" sz="3200" dirty="0"/>
          </a:p>
          <a:p>
            <a:pPr algn="just">
              <a:lnSpc>
                <a:spcPct val="150000"/>
              </a:lnSpc>
            </a:pPr>
            <a:r>
              <a:rPr lang="pt-BR" sz="3200" dirty="0" smtClean="0"/>
              <a:t>TEXTOS: CALIBRI ≤ 32</a:t>
            </a:r>
            <a:endParaRPr lang="pt-BR" sz="3200" dirty="0"/>
          </a:p>
        </p:txBody>
      </p:sp>
      <p:sp>
        <p:nvSpPr>
          <p:cNvPr id="17" name="Retângulo 16"/>
          <p:cNvSpPr/>
          <p:nvPr/>
        </p:nvSpPr>
        <p:spPr>
          <a:xfrm>
            <a:off x="1080320" y="16058034"/>
            <a:ext cx="13393488" cy="90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5267881" y="16154091"/>
            <a:ext cx="5018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OBJETIVO</a:t>
            </a:r>
            <a:endParaRPr lang="pt-BR" sz="4000" b="1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080320" y="17066146"/>
            <a:ext cx="1339348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b="1" dirty="0" smtClean="0"/>
              <a:t>Geral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/>
              <a:t> </a:t>
            </a:r>
            <a:r>
              <a:rPr lang="pt-BR" sz="3200" dirty="0" smtClean="0"/>
              <a:t>Avaliar a presença do HPV através da técnica da PCR em casos de </a:t>
            </a:r>
            <a:r>
              <a:rPr lang="pt-BR" sz="3200" dirty="0" err="1" smtClean="0"/>
              <a:t>carcimoma</a:t>
            </a:r>
            <a:r>
              <a:rPr lang="pt-BR" sz="3200" dirty="0" smtClean="0"/>
              <a:t> de células escamosas oral.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3200" dirty="0"/>
          </a:p>
          <a:p>
            <a:pPr algn="just">
              <a:lnSpc>
                <a:spcPct val="150000"/>
              </a:lnSpc>
            </a:pPr>
            <a:r>
              <a:rPr lang="pt-BR" sz="3200" b="1" dirty="0" smtClean="0"/>
              <a:t>Específicos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 smtClean="0"/>
              <a:t> Amplificar por PCR a região L1 do HPV e sequenciar os produtos amplificados para determinar o tipo de HPV envolvido.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/>
              <a:t> </a:t>
            </a:r>
            <a:r>
              <a:rPr lang="pt-BR" sz="3200" dirty="0" smtClean="0"/>
              <a:t>Correlacionar os achados com dados referentes às características da população estudada (idade, confirmação histopatológica, hábitos, sexo </a:t>
            </a:r>
            <a:r>
              <a:rPr lang="pt-BR" sz="3200" dirty="0" err="1" smtClean="0"/>
              <a:t>etc</a:t>
            </a:r>
            <a:r>
              <a:rPr lang="pt-BR" sz="3200" dirty="0" smtClean="0"/>
              <a:t>).</a:t>
            </a:r>
            <a:endParaRPr lang="pt-BR" sz="3200" dirty="0"/>
          </a:p>
        </p:txBody>
      </p:sp>
      <p:sp>
        <p:nvSpPr>
          <p:cNvPr id="22" name="Retângulo 21"/>
          <p:cNvSpPr/>
          <p:nvPr/>
        </p:nvSpPr>
        <p:spPr>
          <a:xfrm>
            <a:off x="1080320" y="24194938"/>
            <a:ext cx="13393488" cy="90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CaixaDeTexto 25"/>
          <p:cNvSpPr txBox="1"/>
          <p:nvPr/>
        </p:nvSpPr>
        <p:spPr>
          <a:xfrm>
            <a:off x="399952" y="34290114"/>
            <a:ext cx="1850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solidFill>
                  <a:srgbClr val="007033"/>
                </a:solidFill>
              </a:rPr>
              <a:t>Realização</a:t>
            </a:r>
            <a:endParaRPr lang="pt-BR" sz="3000" b="1" dirty="0">
              <a:solidFill>
                <a:srgbClr val="007033"/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5437064" y="25347066"/>
            <a:ext cx="4680000" cy="900000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5879949" y="25481595"/>
            <a:ext cx="37942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b="1" dirty="0" smtClean="0"/>
              <a:t>EXTRAÇÃO DE DNA</a:t>
            </a:r>
            <a:endParaRPr lang="pt-BR" sz="3500" b="1" dirty="0"/>
          </a:p>
        </p:txBody>
      </p:sp>
      <p:sp>
        <p:nvSpPr>
          <p:cNvPr id="30" name="Retângulo 29"/>
          <p:cNvSpPr/>
          <p:nvPr/>
        </p:nvSpPr>
        <p:spPr>
          <a:xfrm>
            <a:off x="1080320" y="26961239"/>
            <a:ext cx="6264696" cy="1332048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/>
          <p:cNvSpPr txBox="1"/>
          <p:nvPr/>
        </p:nvSpPr>
        <p:spPr>
          <a:xfrm>
            <a:off x="1386204" y="27088654"/>
            <a:ext cx="56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PCR – DNA </a:t>
            </a:r>
            <a:r>
              <a:rPr lang="pt-BR" sz="3200" b="1" dirty="0" err="1" smtClean="0"/>
              <a:t>Genômico</a:t>
            </a:r>
            <a:endParaRPr lang="pt-BR" sz="3200" b="1" dirty="0" smtClean="0"/>
          </a:p>
          <a:p>
            <a:pPr algn="ctr"/>
            <a:r>
              <a:rPr lang="pt-BR" sz="3200" b="1" dirty="0" smtClean="0"/>
              <a:t>(Viabilidade das amostras)</a:t>
            </a:r>
            <a:endParaRPr lang="pt-BR" sz="3200" b="1" dirty="0"/>
          </a:p>
        </p:txBody>
      </p:sp>
      <p:sp>
        <p:nvSpPr>
          <p:cNvPr id="32" name="Retângulo 31"/>
          <p:cNvSpPr/>
          <p:nvPr/>
        </p:nvSpPr>
        <p:spPr>
          <a:xfrm>
            <a:off x="1080320" y="29091682"/>
            <a:ext cx="6264696" cy="1332048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/>
          <p:cNvSpPr txBox="1"/>
          <p:nvPr/>
        </p:nvSpPr>
        <p:spPr>
          <a:xfrm>
            <a:off x="1386204" y="29219097"/>
            <a:ext cx="56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err="1" smtClean="0"/>
              <a:t>Oligonucleotídeos</a:t>
            </a:r>
            <a:r>
              <a:rPr lang="pt-BR" sz="3200" b="1" dirty="0" smtClean="0"/>
              <a:t> ISO5G Região</a:t>
            </a:r>
          </a:p>
          <a:p>
            <a:pPr algn="ctr"/>
            <a:r>
              <a:rPr lang="pt-BR" sz="3200" b="1" dirty="0" err="1" smtClean="0"/>
              <a:t>Microssatélice</a:t>
            </a:r>
            <a:r>
              <a:rPr lang="pt-BR" sz="3200" b="1" dirty="0" smtClean="0"/>
              <a:t> (GATA)</a:t>
            </a:r>
            <a:r>
              <a:rPr lang="pt-BR" sz="3200" b="1" baseline="-25000" dirty="0" smtClean="0"/>
              <a:t>13</a:t>
            </a:r>
            <a:endParaRPr lang="pt-BR" sz="3200" b="1" baseline="-25000" dirty="0"/>
          </a:p>
        </p:txBody>
      </p:sp>
      <p:sp>
        <p:nvSpPr>
          <p:cNvPr id="34" name="Retângulo 33"/>
          <p:cNvSpPr/>
          <p:nvPr/>
        </p:nvSpPr>
        <p:spPr>
          <a:xfrm>
            <a:off x="1080320" y="31359834"/>
            <a:ext cx="6264696" cy="1332048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CaixaDeTexto 34"/>
          <p:cNvSpPr txBox="1"/>
          <p:nvPr/>
        </p:nvSpPr>
        <p:spPr>
          <a:xfrm>
            <a:off x="1386204" y="31487249"/>
            <a:ext cx="56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Eletroforese em gel de </a:t>
            </a:r>
            <a:r>
              <a:rPr lang="pt-BR" sz="3200" b="1" dirty="0" err="1" smtClean="0"/>
              <a:t>agarose</a:t>
            </a:r>
            <a:endParaRPr lang="pt-BR" sz="3200" b="1" dirty="0" smtClean="0"/>
          </a:p>
          <a:p>
            <a:pPr algn="ctr"/>
            <a:r>
              <a:rPr lang="pt-BR" sz="3200" b="1" dirty="0" smtClean="0"/>
              <a:t>2,5%</a:t>
            </a:r>
            <a:endParaRPr lang="pt-BR" sz="3200" b="1" dirty="0"/>
          </a:p>
        </p:txBody>
      </p:sp>
      <p:sp>
        <p:nvSpPr>
          <p:cNvPr id="36" name="Retângulo 35"/>
          <p:cNvSpPr/>
          <p:nvPr/>
        </p:nvSpPr>
        <p:spPr>
          <a:xfrm>
            <a:off x="8137104" y="26961239"/>
            <a:ext cx="6264696" cy="1332048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CaixaDeTexto 36"/>
          <p:cNvSpPr txBox="1"/>
          <p:nvPr/>
        </p:nvSpPr>
        <p:spPr>
          <a:xfrm>
            <a:off x="8442988" y="27088654"/>
            <a:ext cx="56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PCR (MY09/MY11) seguido de </a:t>
            </a:r>
            <a:r>
              <a:rPr lang="pt-BR" sz="3200" b="1" i="1" dirty="0" err="1" smtClean="0"/>
              <a:t>Nested</a:t>
            </a:r>
            <a:r>
              <a:rPr lang="pt-BR" sz="3200" b="1" i="1" dirty="0" smtClean="0"/>
              <a:t> </a:t>
            </a:r>
            <a:r>
              <a:rPr lang="pt-BR" sz="3200" b="1" dirty="0" smtClean="0"/>
              <a:t>PCR (GP5/GP6)</a:t>
            </a:r>
            <a:endParaRPr lang="pt-BR" sz="3200" b="1" dirty="0"/>
          </a:p>
        </p:txBody>
      </p:sp>
      <p:sp>
        <p:nvSpPr>
          <p:cNvPr id="38" name="Retângulo 37"/>
          <p:cNvSpPr/>
          <p:nvPr/>
        </p:nvSpPr>
        <p:spPr>
          <a:xfrm>
            <a:off x="8137104" y="29055578"/>
            <a:ext cx="6264696" cy="1332048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CaixaDeTexto 38"/>
          <p:cNvSpPr txBox="1"/>
          <p:nvPr/>
        </p:nvSpPr>
        <p:spPr>
          <a:xfrm>
            <a:off x="8442988" y="29182993"/>
            <a:ext cx="56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Eletroforese em gel de </a:t>
            </a:r>
          </a:p>
          <a:p>
            <a:pPr algn="ctr"/>
            <a:r>
              <a:rPr lang="pt-BR" sz="3200" b="1" dirty="0" err="1" smtClean="0"/>
              <a:t>agarose</a:t>
            </a:r>
            <a:r>
              <a:rPr lang="pt-BR" sz="3200" b="1" dirty="0" smtClean="0"/>
              <a:t> 1,5%</a:t>
            </a:r>
            <a:endParaRPr lang="pt-BR" sz="3200" b="1" dirty="0"/>
          </a:p>
        </p:txBody>
      </p:sp>
      <p:sp>
        <p:nvSpPr>
          <p:cNvPr id="40" name="Retângulo 39"/>
          <p:cNvSpPr/>
          <p:nvPr/>
        </p:nvSpPr>
        <p:spPr>
          <a:xfrm>
            <a:off x="8137104" y="31359834"/>
            <a:ext cx="6264696" cy="1332048"/>
          </a:xfrm>
          <a:prstGeom prst="rect">
            <a:avLst/>
          </a:prstGeom>
          <a:solidFill>
            <a:srgbClr val="FFC000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/>
          <p:cNvSpPr txBox="1"/>
          <p:nvPr/>
        </p:nvSpPr>
        <p:spPr>
          <a:xfrm>
            <a:off x="8442988" y="31487249"/>
            <a:ext cx="56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Análise dos resultados pelo programa Microsoft Excel 2003</a:t>
            </a:r>
            <a:endParaRPr lang="pt-BR" sz="3200" b="1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1008312" y="32907906"/>
            <a:ext cx="1346549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 smtClean="0"/>
              <a:t>Figura 01: Fluxograma das etapas realizadas no Laboratório de Diagnóstico Molecular – CAM – UFAM; </a:t>
            </a:r>
            <a:endParaRPr lang="pt-BR" sz="2500" dirty="0"/>
          </a:p>
        </p:txBody>
      </p:sp>
      <p:sp>
        <p:nvSpPr>
          <p:cNvPr id="43" name="Seta para baixo 42"/>
          <p:cNvSpPr/>
          <p:nvPr/>
        </p:nvSpPr>
        <p:spPr>
          <a:xfrm>
            <a:off x="3708612" y="28443410"/>
            <a:ext cx="1008112" cy="504056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Seta para baixo 43"/>
          <p:cNvSpPr/>
          <p:nvPr/>
        </p:nvSpPr>
        <p:spPr>
          <a:xfrm>
            <a:off x="3708612" y="30603650"/>
            <a:ext cx="1008112" cy="504056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Seta para baixo 44"/>
          <p:cNvSpPr/>
          <p:nvPr/>
        </p:nvSpPr>
        <p:spPr>
          <a:xfrm>
            <a:off x="10765396" y="28443410"/>
            <a:ext cx="1008112" cy="504056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Seta para baixo 45"/>
          <p:cNvSpPr/>
          <p:nvPr/>
        </p:nvSpPr>
        <p:spPr>
          <a:xfrm>
            <a:off x="10765396" y="30603650"/>
            <a:ext cx="1008112" cy="504056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Seta para baixo 46"/>
          <p:cNvSpPr/>
          <p:nvPr/>
        </p:nvSpPr>
        <p:spPr>
          <a:xfrm rot="3179166">
            <a:off x="3859226" y="25577058"/>
            <a:ext cx="1008112" cy="131146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Seta para baixo 47"/>
          <p:cNvSpPr/>
          <p:nvPr/>
        </p:nvSpPr>
        <p:spPr>
          <a:xfrm rot="18420834" flipH="1">
            <a:off x="10692336" y="25560583"/>
            <a:ext cx="1008112" cy="131146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>
            <a:off x="4471918" y="34218676"/>
            <a:ext cx="11594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solidFill>
                  <a:srgbClr val="007033"/>
                </a:solidFill>
              </a:rPr>
              <a:t>Apoio</a:t>
            </a:r>
            <a:endParaRPr lang="pt-BR" sz="3000" b="1" dirty="0">
              <a:solidFill>
                <a:srgbClr val="007033"/>
              </a:solidFill>
            </a:endParaRPr>
          </a:p>
        </p:txBody>
      </p:sp>
      <p:sp>
        <p:nvSpPr>
          <p:cNvPr id="52" name="Retângulo 51"/>
          <p:cNvSpPr/>
          <p:nvPr/>
        </p:nvSpPr>
        <p:spPr>
          <a:xfrm>
            <a:off x="15193888" y="6526050"/>
            <a:ext cx="12529392" cy="90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53"/>
          <p:cNvSpPr/>
          <p:nvPr/>
        </p:nvSpPr>
        <p:spPr>
          <a:xfrm>
            <a:off x="1080320" y="6526050"/>
            <a:ext cx="13393488" cy="90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CaixaDeTexto 54"/>
          <p:cNvSpPr txBox="1"/>
          <p:nvPr/>
        </p:nvSpPr>
        <p:spPr>
          <a:xfrm>
            <a:off x="5051857" y="6613131"/>
            <a:ext cx="54504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smtClean="0"/>
              <a:t>INTRODUÇÃO</a:t>
            </a:r>
            <a:endParaRPr lang="pt-BR" sz="4000" b="1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15193888" y="7561090"/>
            <a:ext cx="12529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dirty="0" smtClean="0"/>
              <a:t>Dentre as 31 amostras de pacientes apresentando casos de carcinoma </a:t>
            </a:r>
            <a:r>
              <a:rPr lang="pt-BR" sz="2500" dirty="0" err="1" smtClean="0"/>
              <a:t>epidermóide</a:t>
            </a:r>
            <a:r>
              <a:rPr lang="pt-BR" sz="2500" dirty="0" smtClean="0"/>
              <a:t> oral, 29% (9/31) amostras foram positivas para a presença de HPV.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15193888" y="13547294"/>
            <a:ext cx="12529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dirty="0" smtClean="0"/>
              <a:t>Figura 02. Perfil </a:t>
            </a:r>
            <a:r>
              <a:rPr lang="pt-BR" sz="2500" dirty="0" err="1" smtClean="0"/>
              <a:t>eletroforético</a:t>
            </a:r>
            <a:r>
              <a:rPr lang="pt-BR" sz="2500" dirty="0" smtClean="0"/>
              <a:t> em gel de </a:t>
            </a:r>
            <a:r>
              <a:rPr lang="pt-BR" sz="2500" dirty="0" err="1" smtClean="0"/>
              <a:t>agarose</a:t>
            </a:r>
            <a:r>
              <a:rPr lang="pt-BR" sz="2500" dirty="0" smtClean="0"/>
              <a:t> 1,5% evidenciando-se um fragmento de 150pb resultante da amplificação por </a:t>
            </a:r>
            <a:r>
              <a:rPr lang="pt-BR" sz="2500" i="1" dirty="0" err="1" smtClean="0"/>
              <a:t>Nested</a:t>
            </a:r>
            <a:r>
              <a:rPr lang="pt-BR" sz="2500" dirty="0" smtClean="0"/>
              <a:t> PCR do gene L1, a partir dos iniciadores GP5 e GP6, evidenciando nas reações C08, C09, C11, C17, C18, C19, C22, C27, C31/Marcador = 100 </a:t>
            </a:r>
            <a:r>
              <a:rPr lang="pt-BR" sz="2500" dirty="0" err="1" smtClean="0"/>
              <a:t>pb</a:t>
            </a:r>
            <a:r>
              <a:rPr lang="pt-BR" sz="2500" dirty="0" smtClean="0"/>
              <a:t>; C+ = Controle positivo; </a:t>
            </a:r>
            <a:r>
              <a:rPr lang="pt-BR" sz="2500" dirty="0" err="1" smtClean="0"/>
              <a:t>Br</a:t>
            </a:r>
            <a:r>
              <a:rPr lang="pt-BR" sz="2500" dirty="0" smtClean="0"/>
              <a:t> = Branco.</a:t>
            </a:r>
          </a:p>
        </p:txBody>
      </p:sp>
      <p:pic>
        <p:nvPicPr>
          <p:cNvPr id="1028" name="Picture 4" descr="C:\Users\ASCOM-001\Desktop\backup\UFAM-DESIGN\Desktop\Design-Luana\PROPESP\figura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2684" y="8569202"/>
            <a:ext cx="8051800" cy="4737100"/>
          </a:xfrm>
          <a:prstGeom prst="rect">
            <a:avLst/>
          </a:prstGeom>
          <a:noFill/>
        </p:spPr>
      </p:pic>
      <p:pic>
        <p:nvPicPr>
          <p:cNvPr id="1029" name="Picture 5" descr="C:\Users\ASCOM-001\Desktop\backup\UFAM-DESIGN\Desktop\Design-Luana\PROPESP\tabel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93888" y="15370646"/>
            <a:ext cx="12293600" cy="10033000"/>
          </a:xfrm>
          <a:prstGeom prst="rect">
            <a:avLst/>
          </a:prstGeom>
          <a:noFill/>
        </p:spPr>
      </p:pic>
      <p:sp>
        <p:nvSpPr>
          <p:cNvPr id="60" name="Retângulo 59"/>
          <p:cNvSpPr/>
          <p:nvPr/>
        </p:nvSpPr>
        <p:spPr>
          <a:xfrm>
            <a:off x="15193888" y="26031242"/>
            <a:ext cx="12529392" cy="90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CaixaDeTexto 62"/>
          <p:cNvSpPr txBox="1"/>
          <p:nvPr/>
        </p:nvSpPr>
        <p:spPr>
          <a:xfrm>
            <a:off x="15193888" y="27075258"/>
            <a:ext cx="1252939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500" dirty="0" smtClean="0"/>
              <a:t> O presente estudo demonstrou uma frequência de HPV de 29% em amostras da mucosa oral de pacientes com Carcinoma de Células Escamosas Orais.</a:t>
            </a:r>
          </a:p>
          <a:p>
            <a:pPr algn="just">
              <a:buFont typeface="Arial" pitchFamily="34" charset="0"/>
              <a:buChar char="•"/>
            </a:pPr>
            <a:r>
              <a:rPr lang="pt-BR" sz="2500" dirty="0"/>
              <a:t> </a:t>
            </a:r>
            <a:r>
              <a:rPr lang="pt-BR" sz="2500" dirty="0" smtClean="0"/>
              <a:t>A idade predominante entre as pacientes que apresentam positividade para HPV (n = 9) variou entre os 38 e 67 anos, relativo a uma média de idade de 56 anos.</a:t>
            </a:r>
          </a:p>
          <a:p>
            <a:pPr algn="just">
              <a:buFont typeface="Arial" pitchFamily="34" charset="0"/>
              <a:buChar char="•"/>
            </a:pPr>
            <a:r>
              <a:rPr lang="pt-BR" sz="2500" dirty="0" smtClean="0"/>
              <a:t> A população estudada apresentou o típico físico da epidemiologia do câncer bucal, sendo constituída principalmente por homens, acima de 90%, com média de idade superior a 59 anos, tabagistas e consumidores de álcool.</a:t>
            </a:r>
          </a:p>
          <a:p>
            <a:pPr algn="just">
              <a:buFont typeface="Arial" pitchFamily="34" charset="0"/>
              <a:buChar char="•"/>
            </a:pPr>
            <a:r>
              <a:rPr lang="pt-BR" sz="2500" dirty="0"/>
              <a:t> </a:t>
            </a:r>
            <a:r>
              <a:rPr lang="pt-BR" sz="2500" dirty="0" smtClean="0"/>
              <a:t>Dentre os 9 casos com positividade para o HPV, 100% das amostras apresentam tamanho da lesão extensa.</a:t>
            </a:r>
          </a:p>
          <a:p>
            <a:pPr algn="just">
              <a:buFont typeface="Arial" pitchFamily="34" charset="0"/>
              <a:buChar char="•"/>
            </a:pPr>
            <a:r>
              <a:rPr lang="pt-BR" sz="2500" dirty="0"/>
              <a:t> </a:t>
            </a:r>
            <a:r>
              <a:rPr lang="pt-BR" sz="2500" dirty="0" smtClean="0"/>
              <a:t>Dos 31 pacientes, observou-se que dos 9 casos de carcinoma de células escamosas oral com positividade para o HPV, 3 deles tinham lesões localizadas no dorso da língua, 2 casos no soalho bucal, outro no palato mole, seguido de casos no palato duro e no rebordo alveolar.</a:t>
            </a:r>
          </a:p>
          <a:p>
            <a:pPr algn="just">
              <a:buFont typeface="Arial" pitchFamily="34" charset="0"/>
              <a:buChar char="•"/>
            </a:pPr>
            <a:r>
              <a:rPr lang="pt-BR" sz="2500" dirty="0"/>
              <a:t> </a:t>
            </a:r>
            <a:r>
              <a:rPr lang="pt-BR" sz="2500" dirty="0" smtClean="0"/>
              <a:t>Dentre os pacientes com positividade para o HPV, 77,8$ dos casos trata-se de etilistas crônicos e fumantes com esse hábito há mais de 40 anos. </a:t>
            </a:r>
            <a:endParaRPr lang="pt-BR" sz="2500" dirty="0"/>
          </a:p>
        </p:txBody>
      </p:sp>
      <p:sp>
        <p:nvSpPr>
          <p:cNvPr id="64" name="Retângulo 63"/>
          <p:cNvSpPr/>
          <p:nvPr/>
        </p:nvSpPr>
        <p:spPr>
          <a:xfrm>
            <a:off x="15193888" y="32944011"/>
            <a:ext cx="12529392" cy="900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CaixaDeTexto 64"/>
          <p:cNvSpPr txBox="1"/>
          <p:nvPr/>
        </p:nvSpPr>
        <p:spPr>
          <a:xfrm>
            <a:off x="19896602" y="33040068"/>
            <a:ext cx="31239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REFERÊNCIAS</a:t>
            </a:r>
            <a:endParaRPr lang="pt-BR" sz="4000" b="1" dirty="0"/>
          </a:p>
        </p:txBody>
      </p:sp>
      <p:sp>
        <p:nvSpPr>
          <p:cNvPr id="67" name="CaixaDeTexto 66"/>
          <p:cNvSpPr txBox="1"/>
          <p:nvPr/>
        </p:nvSpPr>
        <p:spPr>
          <a:xfrm>
            <a:off x="15193888" y="33988026"/>
            <a:ext cx="12529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800" dirty="0" smtClean="0"/>
              <a:t>BENEVIDES-SANTOS, </a:t>
            </a:r>
            <a:r>
              <a:rPr lang="pt-BR" sz="1800" dirty="0" err="1" smtClean="0"/>
              <a:t>P.S.</a:t>
            </a:r>
            <a:r>
              <a:rPr lang="pt-BR" sz="1800" dirty="0" smtClean="0"/>
              <a:t> </a:t>
            </a:r>
            <a:r>
              <a:rPr lang="pt-BR" sz="1800" dirty="0" err="1" smtClean="0"/>
              <a:t>et</a:t>
            </a:r>
            <a:r>
              <a:rPr lang="pt-BR" sz="1800" dirty="0" smtClean="0"/>
              <a:t> al., </a:t>
            </a:r>
            <a:r>
              <a:rPr lang="pt-BR" sz="1800" b="1" dirty="0" smtClean="0"/>
              <a:t>Frequência da infecção pelo Vírus do Papiloma Humano (HPV) em lesões de câncer bucal e sua relação com o </a:t>
            </a:r>
            <a:r>
              <a:rPr lang="pt-BR" sz="1800" b="1" dirty="0" err="1" smtClean="0"/>
              <a:t>polimorfome</a:t>
            </a:r>
            <a:r>
              <a:rPr lang="pt-BR" sz="1800" b="1" dirty="0" smtClean="0"/>
              <a:t> de cólon 72 de p53 em pacientes atendidos no Estado do Amazonas. </a:t>
            </a:r>
            <a:r>
              <a:rPr lang="pt-BR" sz="1800" dirty="0" smtClean="0"/>
              <a:t>Programa Multi-Institucional de Pós-Graduação em Biotecnologia, 2006 – AM CASTRO, </a:t>
            </a:r>
            <a:r>
              <a:rPr lang="pt-BR" sz="1800" dirty="0" err="1" smtClean="0"/>
              <a:t>T.P.G.</a:t>
            </a:r>
            <a:r>
              <a:rPr lang="pt-BR" sz="1800" dirty="0" smtClean="0"/>
              <a:t>; BUSSOLOTI FILHO, I. </a:t>
            </a:r>
            <a:r>
              <a:rPr lang="pt-BR" sz="1800" b="1" dirty="0" smtClean="0"/>
              <a:t>Prevalência do </a:t>
            </a:r>
            <a:r>
              <a:rPr lang="pt-BR" sz="1800" b="1" dirty="0" err="1" smtClean="0"/>
              <a:t>papilomavírus</a:t>
            </a:r>
            <a:r>
              <a:rPr lang="pt-BR" sz="1800" b="1" dirty="0" smtClean="0"/>
              <a:t> humano (HPV) na cavidade oral e na </a:t>
            </a:r>
            <a:r>
              <a:rPr lang="pt-BR" sz="1800" b="1" dirty="0" err="1" smtClean="0"/>
              <a:t>orolaringe</a:t>
            </a:r>
            <a:r>
              <a:rPr lang="pt-BR" sz="1800" b="1" dirty="0" smtClean="0"/>
              <a:t>. </a:t>
            </a:r>
            <a:r>
              <a:rPr lang="pt-BR" sz="1800" dirty="0" smtClean="0"/>
              <a:t>Rev. Bras. </a:t>
            </a:r>
            <a:r>
              <a:rPr lang="pt-BR" sz="1800" dirty="0" err="1" smtClean="0"/>
              <a:t>Otorrinolaringol</a:t>
            </a:r>
            <a:r>
              <a:rPr lang="pt-BR" sz="1800" dirty="0" smtClean="0"/>
              <a:t>. vol. 72 no. 2 São Paulo Mar/</a:t>
            </a:r>
            <a:r>
              <a:rPr lang="pt-BR" sz="1800" dirty="0" err="1" smtClean="0"/>
              <a:t>Apr</a:t>
            </a:r>
            <a:r>
              <a:rPr lang="pt-BR" sz="1800" dirty="0" smtClean="0"/>
              <a:t>, 2006.</a:t>
            </a:r>
          </a:p>
          <a:p>
            <a:pPr algn="just"/>
            <a:r>
              <a:rPr lang="pt-BR" sz="1800" dirty="0" smtClean="0"/>
              <a:t>HERRERO, R, </a:t>
            </a:r>
            <a:r>
              <a:rPr lang="pt-BR" sz="1800" dirty="0" err="1" smtClean="0"/>
              <a:t>et</a:t>
            </a:r>
            <a:r>
              <a:rPr lang="pt-BR" sz="1800" dirty="0" smtClean="0"/>
              <a:t> </a:t>
            </a:r>
            <a:r>
              <a:rPr lang="pt-BR" sz="1800" dirty="0" err="1" smtClean="0"/>
              <a:t>al</a:t>
            </a:r>
            <a:r>
              <a:rPr lang="pt-BR" sz="1800" dirty="0" smtClean="0"/>
              <a:t>, </a:t>
            </a:r>
            <a:r>
              <a:rPr lang="pt-BR" sz="1800" b="1" dirty="0" err="1" smtClean="0"/>
              <a:t>Human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Papillomavirus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and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head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and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neck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cancer</a:t>
            </a:r>
            <a:r>
              <a:rPr lang="pt-BR" sz="1800" b="1" dirty="0" smtClean="0"/>
              <a:t>: a system </a:t>
            </a:r>
            <a:r>
              <a:rPr lang="pt-BR" sz="1800" b="1" dirty="0" err="1" smtClean="0"/>
              <a:t>atic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review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and</a:t>
            </a:r>
            <a:r>
              <a:rPr lang="pt-BR" sz="1800" b="1" dirty="0" smtClean="0"/>
              <a:t> </a:t>
            </a:r>
            <a:r>
              <a:rPr lang="pt-BR" sz="1800" b="1" dirty="0" err="1" smtClean="0"/>
              <a:t>meta-analysis</a:t>
            </a:r>
            <a:r>
              <a:rPr lang="pt-BR" sz="1800" b="1" dirty="0" smtClean="0"/>
              <a:t>. </a:t>
            </a:r>
            <a:r>
              <a:rPr lang="pt-BR" sz="1800" dirty="0" err="1" smtClean="0"/>
              <a:t>Clinical</a:t>
            </a:r>
            <a:r>
              <a:rPr lang="pt-BR" sz="1800" dirty="0" smtClean="0"/>
              <a:t> </a:t>
            </a:r>
            <a:r>
              <a:rPr lang="pt-BR" sz="1800" dirty="0" err="1" smtClean="0"/>
              <a:t>otolaryngology</a:t>
            </a:r>
            <a:r>
              <a:rPr lang="pt-BR" sz="1800" dirty="0" smtClean="0"/>
              <a:t> </a:t>
            </a:r>
            <a:r>
              <a:rPr lang="pt-BR" sz="1800" dirty="0" err="1" smtClean="0"/>
              <a:t>and</a:t>
            </a:r>
            <a:r>
              <a:rPr lang="pt-BR" sz="1800" dirty="0" smtClean="0"/>
              <a:t> </a:t>
            </a:r>
            <a:r>
              <a:rPr lang="pt-BR" sz="1800" dirty="0" err="1" smtClean="0"/>
              <a:t>allied</a:t>
            </a:r>
            <a:r>
              <a:rPr lang="pt-BR" sz="1800" dirty="0" smtClean="0"/>
              <a:t> </a:t>
            </a:r>
            <a:r>
              <a:rPr lang="pt-BR" sz="1800" dirty="0" err="1" smtClean="0"/>
              <a:t>sciences</a:t>
            </a:r>
            <a:r>
              <a:rPr lang="pt-BR" sz="1800" dirty="0" smtClean="0"/>
              <a:t>, Oxford, v. 31, n.4, p. 259-266, </a:t>
            </a:r>
            <a:r>
              <a:rPr lang="pt-BR" sz="1800" dirty="0" err="1" smtClean="0"/>
              <a:t>Aug</a:t>
            </a:r>
            <a:r>
              <a:rPr lang="pt-BR" sz="1800" dirty="0" smtClean="0"/>
              <a:t>. 2006.</a:t>
            </a:r>
            <a:endParaRPr lang="pt-BR" sz="1800" dirty="0"/>
          </a:p>
        </p:txBody>
      </p:sp>
      <p:pic>
        <p:nvPicPr>
          <p:cNvPr id="1030" name="Picture 6" descr="c:\Users\ASCOM-001\Desktop\backup\UFAM-DESIGN\Desktop\Design-Luana\Logos\fapea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30164" y="33984906"/>
            <a:ext cx="1927566" cy="1652200"/>
          </a:xfrm>
          <a:prstGeom prst="rect">
            <a:avLst/>
          </a:prstGeom>
          <a:noFill/>
        </p:spPr>
      </p:pic>
      <p:sp>
        <p:nvSpPr>
          <p:cNvPr id="70" name="CaixaDeTexto 69"/>
          <p:cNvSpPr txBox="1"/>
          <p:nvPr/>
        </p:nvSpPr>
        <p:spPr>
          <a:xfrm>
            <a:off x="5040760" y="24290995"/>
            <a:ext cx="5018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METODOLOGIA</a:t>
            </a:r>
            <a:endParaRPr lang="pt-BR" sz="4000" b="1" dirty="0"/>
          </a:p>
        </p:txBody>
      </p:sp>
      <p:sp>
        <p:nvSpPr>
          <p:cNvPr id="71" name="CaixaDeTexto 70"/>
          <p:cNvSpPr txBox="1"/>
          <p:nvPr/>
        </p:nvSpPr>
        <p:spPr>
          <a:xfrm>
            <a:off x="18949401" y="6622107"/>
            <a:ext cx="5018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RESULTADOS</a:t>
            </a:r>
            <a:endParaRPr lang="pt-BR" sz="4000" b="1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18949401" y="26127299"/>
            <a:ext cx="5018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CONCLUSÃO</a:t>
            </a:r>
            <a:endParaRPr lang="pt-BR" sz="4000" b="1" dirty="0"/>
          </a:p>
        </p:txBody>
      </p:sp>
      <p:pic>
        <p:nvPicPr>
          <p:cNvPr id="59" name="Picture 3" descr="C:\Users\ASCOM-001\Desktop\backup\UFAM-DESIGN\Desktop\Design-Luana\Logos\logo_ufam-01.png"/>
          <p:cNvPicPr>
            <a:picLocks noChangeAspect="1" noChangeArrowheads="1"/>
          </p:cNvPicPr>
          <p:nvPr/>
        </p:nvPicPr>
        <p:blipFill>
          <a:blip r:embed="rId5" cstate="print"/>
          <a:srcRect l="8103" t="13592" r="7122" b="12998"/>
          <a:stretch>
            <a:fillRect/>
          </a:stretch>
        </p:blipFill>
        <p:spPr bwMode="auto">
          <a:xfrm>
            <a:off x="23760178" y="714254"/>
            <a:ext cx="4190874" cy="5132643"/>
          </a:xfrm>
          <a:prstGeom prst="rect">
            <a:avLst/>
          </a:prstGeom>
          <a:noFill/>
        </p:spPr>
      </p:pic>
      <p:pic>
        <p:nvPicPr>
          <p:cNvPr id="62" name="Picture 2" descr="D:\Logo - PROPESP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71654" y="33881647"/>
            <a:ext cx="1928826" cy="2122853"/>
          </a:xfrm>
          <a:prstGeom prst="rect">
            <a:avLst/>
          </a:prstGeom>
          <a:noFill/>
        </p:spPr>
      </p:pic>
      <p:pic>
        <p:nvPicPr>
          <p:cNvPr id="2" name="Picture 4" descr="C:\Users\ufam\Documents\PROPESP\Logos\cnpq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43752" y="34270266"/>
            <a:ext cx="2714644" cy="1734234"/>
          </a:xfrm>
          <a:prstGeom prst="rect">
            <a:avLst/>
          </a:prstGeom>
          <a:noFill/>
        </p:spPr>
      </p:pic>
      <p:pic>
        <p:nvPicPr>
          <p:cNvPr id="61" name="Imagem 60" descr="Conic 2019_marca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9952" y="642816"/>
            <a:ext cx="5832613" cy="5500599"/>
          </a:xfrm>
          <a:prstGeom prst="rect">
            <a:avLst/>
          </a:prstGeom>
        </p:spPr>
      </p:pic>
      <p:pic>
        <p:nvPicPr>
          <p:cNvPr id="58" name="Imagem 10" descr="capes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29481" y="34290114"/>
            <a:ext cx="1599957" cy="1335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Imagem 9" descr="finep.jp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258396" y="34218676"/>
            <a:ext cx="2840244" cy="1785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743</Words>
  <Application>Microsoft Office PowerPoint</Application>
  <PresentationFormat>Personalizar</PresentationFormat>
  <Paragraphs>47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ASCOM-001</dc:creator>
  <cp:lastModifiedBy>dap</cp:lastModifiedBy>
  <cp:revision>18</cp:revision>
  <dcterms:created xsi:type="dcterms:W3CDTF">2015-10-22T13:12:05Z</dcterms:created>
  <dcterms:modified xsi:type="dcterms:W3CDTF">2019-10-01T13:45:28Z</dcterms:modified>
</cp:coreProperties>
</file>